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71" r:id="rId6"/>
    <p:sldId id="266" r:id="rId7"/>
    <p:sldId id="267" r:id="rId8"/>
    <p:sldId id="268" r:id="rId9"/>
    <p:sldId id="269" r:id="rId10"/>
    <p:sldId id="270" r:id="rId11"/>
    <p:sldId id="274" r:id="rId12"/>
    <p:sldId id="275" r:id="rId13"/>
    <p:sldId id="276" r:id="rId14"/>
    <p:sldId id="279" r:id="rId15"/>
    <p:sldId id="280" r:id="rId16"/>
    <p:sldId id="282" r:id="rId17"/>
    <p:sldId id="284" r:id="rId18"/>
    <p:sldId id="285" r:id="rId19"/>
    <p:sldId id="287" r:id="rId20"/>
    <p:sldId id="288" r:id="rId21"/>
    <p:sldId id="286" r:id="rId22"/>
    <p:sldId id="289" r:id="rId23"/>
    <p:sldId id="292" r:id="rId24"/>
    <p:sldId id="291" r:id="rId25"/>
    <p:sldId id="293" r:id="rId26"/>
    <p:sldId id="290" r:id="rId27"/>
    <p:sldId id="258"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2"/>
  </p:normalViewPr>
  <p:slideViewPr>
    <p:cSldViewPr snapToGrid="0" snapToObjects="1">
      <p:cViewPr varScale="1">
        <p:scale>
          <a:sx n="90" d="100"/>
          <a:sy n="90"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hyperlink" Target="https://es.wikipedia.org/wiki/Leonardo_de_Pisa" TargetMode="External"/><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5.emf"/><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38DF5E18-0894-46E7-9EFC-DA732E215C60}"/>
              </a:ext>
            </a:extLst>
          </p:cNvPr>
          <p:cNvPicPr>
            <a:picLocks noChangeAspect="1"/>
          </p:cNvPicPr>
          <p:nvPr/>
        </p:nvPicPr>
        <p:blipFill>
          <a:blip r:embed="rId2">
            <a:duotone>
              <a:schemeClr val="accent1">
                <a:shade val="45000"/>
                <a:satMod val="135000"/>
              </a:schemeClr>
              <a:prstClr val="white"/>
            </a:duotone>
          </a:blip>
          <a:stretch>
            <a:fillRect/>
          </a:stretch>
        </p:blipFill>
        <p:spPr>
          <a:xfrm rot="5741335" flipH="1">
            <a:off x="4312835" y="3005910"/>
            <a:ext cx="2706319" cy="4013274"/>
          </a:xfrm>
          <a:prstGeom prst="rect">
            <a:avLst/>
          </a:prstGeom>
        </p:spPr>
      </p:pic>
      <p:sp>
        <p:nvSpPr>
          <p:cNvPr id="6" name="Rectángulo 5">
            <a:extLst>
              <a:ext uri="{FF2B5EF4-FFF2-40B4-BE49-F238E27FC236}">
                <a16:creationId xmlns:a16="http://schemas.microsoft.com/office/drawing/2014/main" id="{E1BF350C-E6FF-41A9-A2BA-3E0C8CAA21C0}"/>
              </a:ext>
            </a:extLst>
          </p:cNvPr>
          <p:cNvSpPr/>
          <p:nvPr/>
        </p:nvSpPr>
        <p:spPr>
          <a:xfrm>
            <a:off x="2818338" y="3467139"/>
            <a:ext cx="5124183" cy="118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18A983B5-3935-45B0-BAA3-B7F40DB780A5}"/>
              </a:ext>
            </a:extLst>
          </p:cNvPr>
          <p:cNvSpPr txBox="1"/>
          <p:nvPr/>
        </p:nvSpPr>
        <p:spPr>
          <a:xfrm>
            <a:off x="2977117" y="4129380"/>
            <a:ext cx="5659711" cy="523220"/>
          </a:xfrm>
          <a:prstGeom prst="rect">
            <a:avLst/>
          </a:prstGeom>
          <a:noFill/>
        </p:spPr>
        <p:txBody>
          <a:bodyPr wrap="square">
            <a:spAutoFit/>
          </a:bodyPr>
          <a:lstStyle/>
          <a:p>
            <a:r>
              <a:rPr lang="es-CO" sz="2800" b="1" dirty="0">
                <a:solidFill>
                  <a:srgbClr val="5C739C"/>
                </a:solidFill>
                <a:latin typeface="Arial" panose="020B0604020202020204" pitchFamily="34" charset="0"/>
                <a:cs typeface="Arial" panose="020B0604020202020204" pitchFamily="34" charset="0"/>
              </a:rPr>
              <a:t>Más allá de la programación</a:t>
            </a:r>
            <a:endParaRPr lang="es-CO" sz="2800" dirty="0">
              <a:solidFill>
                <a:srgbClr val="5C739C"/>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777B7F50-D8F0-44FE-BED4-969E778E7E7F}"/>
              </a:ext>
            </a:extLst>
          </p:cNvPr>
          <p:cNvSpPr txBox="1"/>
          <p:nvPr/>
        </p:nvSpPr>
        <p:spPr>
          <a:xfrm>
            <a:off x="2818338" y="3467660"/>
            <a:ext cx="3277662" cy="923330"/>
          </a:xfrm>
          <a:prstGeom prst="rect">
            <a:avLst/>
          </a:prstGeom>
          <a:noFill/>
        </p:spPr>
        <p:txBody>
          <a:bodyPr wrap="square" rtlCol="0">
            <a:spAutoFit/>
          </a:bodyPr>
          <a:lstStyle/>
          <a:p>
            <a:r>
              <a:rPr lang="es-CO" sz="5400" b="1" dirty="0">
                <a:solidFill>
                  <a:srgbClr val="E83566"/>
                </a:solidFill>
                <a:latin typeface="Arial Black" panose="020B0A04020102020204" pitchFamily="34" charset="0"/>
                <a:ea typeface="Cambria Math" panose="02040503050406030204" pitchFamily="18" charset="0"/>
                <a:cs typeface="Arial" panose="020B0604020202020204" pitchFamily="34" charset="0"/>
              </a:rPr>
              <a:t>Vida 2.0</a:t>
            </a:r>
            <a:endParaRPr lang="es-CO" sz="5400" b="1" dirty="0">
              <a:solidFill>
                <a:srgbClr val="E83566"/>
              </a:solidFill>
              <a:latin typeface="Arial Black" panose="020B0A04020102020204" pitchFamily="34" charset="0"/>
              <a:cs typeface="Arial" panose="020B0604020202020204" pitchFamily="34" charset="0"/>
            </a:endParaRPr>
          </a:p>
        </p:txBody>
      </p:sp>
      <p:pic>
        <p:nvPicPr>
          <p:cNvPr id="3" name="Imagen 2" descr="Imagen en blanco y negro&#10;&#10;Descripción generada automáticamente con confianza media">
            <a:extLst>
              <a:ext uri="{FF2B5EF4-FFF2-40B4-BE49-F238E27FC236}">
                <a16:creationId xmlns:a16="http://schemas.microsoft.com/office/drawing/2014/main" id="{723CDB02-624A-40D2-ADFF-30AE876DF21A}"/>
              </a:ext>
            </a:extLst>
          </p:cNvPr>
          <p:cNvPicPr>
            <a:picLocks noChangeAspect="1"/>
          </p:cNvPicPr>
          <p:nvPr/>
        </p:nvPicPr>
        <p:blipFill rotWithShape="1">
          <a:blip r:embed="rId3">
            <a:duotone>
              <a:schemeClr val="accent1">
                <a:shade val="45000"/>
                <a:satMod val="135000"/>
              </a:schemeClr>
              <a:prstClr val="white"/>
            </a:duotone>
          </a:blip>
          <a:srcRect l="13022" t="21173" r="50891" b="21903"/>
          <a:stretch/>
        </p:blipFill>
        <p:spPr>
          <a:xfrm rot="5400000">
            <a:off x="2954864" y="993545"/>
            <a:ext cx="2024276" cy="2923953"/>
          </a:xfrm>
          <a:prstGeom prst="rect">
            <a:avLst/>
          </a:prstGeom>
        </p:spPr>
      </p:pic>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48320B0C-6DFE-40C7-BA3A-BE807320C3C8}"/>
              </a:ext>
            </a:extLst>
          </p:cNvPr>
          <p:cNvSpPr/>
          <p:nvPr/>
        </p:nvSpPr>
        <p:spPr>
          <a:xfrm>
            <a:off x="8513138" y="0"/>
            <a:ext cx="36788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5EE9A3A4-7579-4555-B077-9A792125B607}"/>
              </a:ext>
            </a:extLst>
          </p:cNvPr>
          <p:cNvSpPr/>
          <p:nvPr/>
        </p:nvSpPr>
        <p:spPr>
          <a:xfrm>
            <a:off x="-1" y="0"/>
            <a:ext cx="36788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D695FF5D-F46F-4540-B13D-1FF3FC2F9C1E}"/>
              </a:ext>
            </a:extLst>
          </p:cNvPr>
          <p:cNvSpPr txBox="1"/>
          <p:nvPr/>
        </p:nvSpPr>
        <p:spPr>
          <a:xfrm>
            <a:off x="5932082" y="2208883"/>
            <a:ext cx="3090530" cy="830997"/>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Fibonacci</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8B87EE2-8D31-41C7-865C-C252084F2734}"/>
              </a:ext>
            </a:extLst>
          </p:cNvPr>
          <p:cNvPicPr>
            <a:picLocks noChangeAspect="1"/>
          </p:cNvPicPr>
          <p:nvPr/>
        </p:nvPicPr>
        <p:blipFill>
          <a:blip r:embed="rId2"/>
          <a:stretch>
            <a:fillRect/>
          </a:stretch>
        </p:blipFill>
        <p:spPr>
          <a:xfrm rot="16200000">
            <a:off x="5886450" y="1960284"/>
            <a:ext cx="571500" cy="152400"/>
          </a:xfrm>
          <a:prstGeom prst="rect">
            <a:avLst/>
          </a:prstGeom>
        </p:spPr>
      </p:pic>
      <p:pic>
        <p:nvPicPr>
          <p:cNvPr id="7" name="Imagen 6" descr="Diagrama, Esquemático&#10;&#10;Descripción generada automáticamente">
            <a:extLst>
              <a:ext uri="{FF2B5EF4-FFF2-40B4-BE49-F238E27FC236}">
                <a16:creationId xmlns:a16="http://schemas.microsoft.com/office/drawing/2014/main" id="{E67AC009-11B5-4C94-9AA1-3DFE20C09937}"/>
              </a:ext>
            </a:extLst>
          </p:cNvPr>
          <p:cNvPicPr>
            <a:picLocks noChangeAspect="1"/>
          </p:cNvPicPr>
          <p:nvPr/>
        </p:nvPicPr>
        <p:blipFill>
          <a:blip r:embed="rId3">
            <a:duotone>
              <a:schemeClr val="accent1">
                <a:shade val="45000"/>
                <a:satMod val="135000"/>
              </a:schemeClr>
              <a:prstClr val="white"/>
            </a:duotone>
          </a:blip>
          <a:stretch>
            <a:fillRect/>
          </a:stretch>
        </p:blipFill>
        <p:spPr>
          <a:xfrm>
            <a:off x="2841552" y="439798"/>
            <a:ext cx="3090530" cy="5978403"/>
          </a:xfrm>
          <a:prstGeom prst="rect">
            <a:avLst/>
          </a:prstGeom>
        </p:spPr>
      </p:pic>
      <p:pic>
        <p:nvPicPr>
          <p:cNvPr id="12" name="Imagen 11" descr="Imagen que contiene texto&#10;&#10;Descripción generada automáticamente">
            <a:extLst>
              <a:ext uri="{FF2B5EF4-FFF2-40B4-BE49-F238E27FC236}">
                <a16:creationId xmlns:a16="http://schemas.microsoft.com/office/drawing/2014/main" id="{1DF9455E-378E-4000-91B8-D375DE1DF75B}"/>
              </a:ext>
            </a:extLst>
          </p:cNvPr>
          <p:cNvPicPr>
            <a:picLocks noChangeAspect="1"/>
          </p:cNvPicPr>
          <p:nvPr/>
        </p:nvPicPr>
        <p:blipFill>
          <a:blip r:embed="rId4">
            <a:biLevel thresh="50000"/>
          </a:blip>
          <a:stretch>
            <a:fillRect/>
          </a:stretch>
        </p:blipFill>
        <p:spPr>
          <a:xfrm>
            <a:off x="6074733" y="2929270"/>
            <a:ext cx="4565399" cy="3429000"/>
          </a:xfrm>
          <a:prstGeom prst="rect">
            <a:avLst/>
          </a:prstGeom>
        </p:spPr>
      </p:pic>
    </p:spTree>
    <p:extLst>
      <p:ext uri="{BB962C8B-B14F-4D97-AF65-F5344CB8AC3E}">
        <p14:creationId xmlns:p14="http://schemas.microsoft.com/office/powerpoint/2010/main" val="162582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424216" y="3098452"/>
            <a:ext cx="205029" cy="173485"/>
          </a:xfrm>
          <a:prstGeom prst="rect">
            <a:avLst/>
          </a:prstGeom>
        </p:spPr>
      </p:pic>
      <p:sp>
        <p:nvSpPr>
          <p:cNvPr id="4" name="CuadroTexto 3">
            <a:extLst>
              <a:ext uri="{FF2B5EF4-FFF2-40B4-BE49-F238E27FC236}">
                <a16:creationId xmlns:a16="http://schemas.microsoft.com/office/drawing/2014/main" id="{800AF770-00E7-4DD9-A033-9A4917732086}"/>
              </a:ext>
            </a:extLst>
          </p:cNvPr>
          <p:cNvSpPr txBox="1"/>
          <p:nvPr/>
        </p:nvSpPr>
        <p:spPr>
          <a:xfrm>
            <a:off x="2643692" y="2969752"/>
            <a:ext cx="3072941"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serie de Fibonacci</a:t>
            </a:r>
          </a:p>
        </p:txBody>
      </p:sp>
      <p:sp>
        <p:nvSpPr>
          <p:cNvPr id="8" name="CuadroTexto 7">
            <a:extLst>
              <a:ext uri="{FF2B5EF4-FFF2-40B4-BE49-F238E27FC236}">
                <a16:creationId xmlns:a16="http://schemas.microsoft.com/office/drawing/2014/main" id="{C00C852D-2242-462B-AEBC-AC3FB2D8ED1B}"/>
              </a:ext>
            </a:extLst>
          </p:cNvPr>
          <p:cNvSpPr txBox="1"/>
          <p:nvPr/>
        </p:nvSpPr>
        <p:spPr>
          <a:xfrm>
            <a:off x="5663611" y="566678"/>
            <a:ext cx="3759200" cy="286232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«cada término es la suma de los dos anteriores» Tiene numerosas aplicaciones en ciencias de la computación, matemática y teoría de juegos. También aparece en configuraciones biológicas, como por ejemplo en las ramas de los árboles, en la disposición de las hojas en el tallo, en las flores de alcachofas y girasoles.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E06752AF-9213-409E-9A79-5B0468EA86BB}"/>
              </a:ext>
            </a:extLst>
          </p:cNvPr>
          <p:cNvSpPr txBox="1"/>
          <p:nvPr/>
        </p:nvSpPr>
        <p:spPr>
          <a:xfrm>
            <a:off x="825664" y="4142233"/>
            <a:ext cx="4820356"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 sucesión fue descrita y dada a conocer en occidente por </a:t>
            </a:r>
            <a:r>
              <a:rPr lang="es-ES" dirty="0">
                <a:solidFill>
                  <a:schemeClr val="bg2">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Fibonacci</a:t>
            </a:r>
            <a:r>
              <a:rPr lang="es-ES" dirty="0">
                <a:solidFill>
                  <a:schemeClr val="bg2">
                    <a:lumMod val="50000"/>
                  </a:schemeClr>
                </a:solidFill>
                <a:latin typeface="Arial" panose="020B0604020202020204" pitchFamily="34" charset="0"/>
                <a:cs typeface="Arial" panose="020B0604020202020204" pitchFamily="34" charset="0"/>
              </a:rPr>
              <a:t> como la solución a un problema de la cría de conejos.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807FA9D8-8C1A-4573-95D0-8CC5F689CA53}"/>
              </a:ext>
            </a:extLst>
          </p:cNvPr>
          <p:cNvSpPr txBox="1"/>
          <p:nvPr/>
        </p:nvSpPr>
        <p:spPr>
          <a:xfrm>
            <a:off x="2817628" y="6147336"/>
            <a:ext cx="6484415" cy="338554"/>
          </a:xfrm>
          <a:prstGeom prst="rect">
            <a:avLst/>
          </a:prstGeom>
          <a:noFill/>
        </p:spPr>
        <p:txBody>
          <a:bodyPr wrap="square">
            <a:spAutoFit/>
          </a:bodyPr>
          <a:lstStyle/>
          <a:p>
            <a:r>
              <a:rPr lang="es-CO" sz="1600" dirty="0">
                <a:solidFill>
                  <a:schemeClr val="tx1">
                    <a:lumMod val="85000"/>
                    <a:lumOff val="15000"/>
                  </a:schemeClr>
                </a:solidFill>
                <a:latin typeface="Cambria Math" panose="02040503050406030204" pitchFamily="18" charset="0"/>
                <a:ea typeface="Cambria Math" panose="02040503050406030204" pitchFamily="18" charset="0"/>
              </a:rPr>
              <a:t>Créditos: https://es.wikipedia.org/wiki/Sucesi%C3%B3n_de_Fibonacci</a:t>
            </a:r>
          </a:p>
        </p:txBody>
      </p:sp>
      <p:pic>
        <p:nvPicPr>
          <p:cNvPr id="5" name="Imagen 4" descr="Imagen que contiene objeto, reloj&#10;&#10;Descripción generada automáticamente">
            <a:extLst>
              <a:ext uri="{FF2B5EF4-FFF2-40B4-BE49-F238E27FC236}">
                <a16:creationId xmlns:a16="http://schemas.microsoft.com/office/drawing/2014/main" id="{273964B8-575E-43DD-B9E6-15BE28DD6E15}"/>
              </a:ext>
            </a:extLst>
          </p:cNvPr>
          <p:cNvPicPr>
            <a:picLocks noChangeAspect="1"/>
          </p:cNvPicPr>
          <p:nvPr/>
        </p:nvPicPr>
        <p:blipFill>
          <a:blip r:embed="rId4">
            <a:duotone>
              <a:schemeClr val="accent1">
                <a:shade val="45000"/>
                <a:satMod val="135000"/>
              </a:schemeClr>
              <a:prstClr val="white"/>
            </a:duotone>
          </a:blip>
          <a:stretch>
            <a:fillRect/>
          </a:stretch>
        </p:blipFill>
        <p:spPr>
          <a:xfrm>
            <a:off x="5646020" y="3906246"/>
            <a:ext cx="6003851" cy="1763843"/>
          </a:xfrm>
          <a:prstGeom prst="rect">
            <a:avLst/>
          </a:prstGeom>
        </p:spPr>
      </p:pic>
    </p:spTree>
    <p:extLst>
      <p:ext uri="{BB962C8B-B14F-4D97-AF65-F5344CB8AC3E}">
        <p14:creationId xmlns:p14="http://schemas.microsoft.com/office/powerpoint/2010/main" val="35883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animal, moluscos, tabla, comida&#10;&#10;Descripción generada automáticamente">
            <a:extLst>
              <a:ext uri="{FF2B5EF4-FFF2-40B4-BE49-F238E27FC236}">
                <a16:creationId xmlns:a16="http://schemas.microsoft.com/office/drawing/2014/main" id="{30DD034F-4BE1-486B-8D17-5431770C4995}"/>
              </a:ext>
            </a:extLst>
          </p:cNvPr>
          <p:cNvPicPr>
            <a:picLocks noChangeAspect="1"/>
          </p:cNvPicPr>
          <p:nvPr/>
        </p:nvPicPr>
        <p:blipFill>
          <a:blip r:embed="rId2"/>
          <a:stretch>
            <a:fillRect/>
          </a:stretch>
        </p:blipFill>
        <p:spPr>
          <a:xfrm rot="16200000">
            <a:off x="5680912" y="-482522"/>
            <a:ext cx="4682862" cy="7008145"/>
          </a:xfrm>
          <a:prstGeom prst="rect">
            <a:avLst/>
          </a:prstGeom>
        </p:spPr>
      </p:pic>
      <p:pic>
        <p:nvPicPr>
          <p:cNvPr id="10" name="Imagen 9" descr="Diagrama&#10;&#10;Descripción generada automáticamente">
            <a:extLst>
              <a:ext uri="{FF2B5EF4-FFF2-40B4-BE49-F238E27FC236}">
                <a16:creationId xmlns:a16="http://schemas.microsoft.com/office/drawing/2014/main" id="{D08F42FF-F1AE-4976-8EB9-79CDD68EC06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0247" y="138223"/>
            <a:ext cx="3705743" cy="6581553"/>
          </a:xfrm>
          <a:prstGeom prst="rect">
            <a:avLst/>
          </a:prstGeom>
        </p:spPr>
      </p:pic>
      <p:sp>
        <p:nvSpPr>
          <p:cNvPr id="15" name="CuadroTexto 14">
            <a:extLst>
              <a:ext uri="{FF2B5EF4-FFF2-40B4-BE49-F238E27FC236}">
                <a16:creationId xmlns:a16="http://schemas.microsoft.com/office/drawing/2014/main" id="{58050190-8DF2-416A-878A-A4C1AF19677D}"/>
              </a:ext>
            </a:extLst>
          </p:cNvPr>
          <p:cNvSpPr txBox="1"/>
          <p:nvPr/>
        </p:nvSpPr>
        <p:spPr>
          <a:xfrm>
            <a:off x="4554264" y="6086873"/>
            <a:ext cx="144250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Fractales</a:t>
            </a:r>
          </a:p>
        </p:txBody>
      </p:sp>
      <p:pic>
        <p:nvPicPr>
          <p:cNvPr id="16" name="Imagen 15">
            <a:extLst>
              <a:ext uri="{FF2B5EF4-FFF2-40B4-BE49-F238E27FC236}">
                <a16:creationId xmlns:a16="http://schemas.microsoft.com/office/drawing/2014/main" id="{C0AA37BD-1640-445E-9ADE-64EE52D3BED1}"/>
              </a:ext>
            </a:extLst>
          </p:cNvPr>
          <p:cNvPicPr>
            <a:picLocks noChangeAspect="1"/>
          </p:cNvPicPr>
          <p:nvPr/>
        </p:nvPicPr>
        <p:blipFill>
          <a:blip r:embed="rId5"/>
          <a:stretch>
            <a:fillRect/>
          </a:stretch>
        </p:blipFill>
        <p:spPr>
          <a:xfrm>
            <a:off x="4313241" y="6224674"/>
            <a:ext cx="205029" cy="173485"/>
          </a:xfrm>
          <a:prstGeom prst="rect">
            <a:avLst/>
          </a:prstGeom>
        </p:spPr>
      </p:pic>
      <p:sp>
        <p:nvSpPr>
          <p:cNvPr id="17" name="CuadroTexto 16">
            <a:extLst>
              <a:ext uri="{FF2B5EF4-FFF2-40B4-BE49-F238E27FC236}">
                <a16:creationId xmlns:a16="http://schemas.microsoft.com/office/drawing/2014/main" id="{B62F5FA9-F199-4A63-9EC2-46550F9802B8}"/>
              </a:ext>
            </a:extLst>
          </p:cNvPr>
          <p:cNvSpPr txBox="1"/>
          <p:nvPr/>
        </p:nvSpPr>
        <p:spPr>
          <a:xfrm>
            <a:off x="8542879" y="5362982"/>
            <a:ext cx="3108252"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Espiral de </a:t>
            </a:r>
            <a:r>
              <a:rPr lang="es-CO" sz="2200" b="1" dirty="0" err="1">
                <a:solidFill>
                  <a:schemeClr val="accent1"/>
                </a:solidFill>
                <a:latin typeface="Arial" panose="020B0604020202020204" pitchFamily="34" charset="0"/>
                <a:cs typeface="Arial" panose="020B0604020202020204" pitchFamily="34" charset="0"/>
              </a:rPr>
              <a:t>arquimides</a:t>
            </a:r>
            <a:endParaRPr lang="es-CO" sz="2200" b="1" dirty="0">
              <a:solidFill>
                <a:schemeClr val="accent1"/>
              </a:solidFill>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361AC6B4-07C1-4A4B-AD7F-5B081466EDEE}"/>
              </a:ext>
            </a:extLst>
          </p:cNvPr>
          <p:cNvPicPr>
            <a:picLocks noChangeAspect="1"/>
          </p:cNvPicPr>
          <p:nvPr/>
        </p:nvPicPr>
        <p:blipFill>
          <a:blip r:embed="rId5"/>
          <a:stretch>
            <a:fillRect/>
          </a:stretch>
        </p:blipFill>
        <p:spPr>
          <a:xfrm>
            <a:off x="8337850" y="5529376"/>
            <a:ext cx="205029" cy="173485"/>
          </a:xfrm>
          <a:prstGeom prst="rect">
            <a:avLst/>
          </a:prstGeom>
        </p:spPr>
      </p:pic>
    </p:spTree>
    <p:extLst>
      <p:ext uri="{BB962C8B-B14F-4D97-AF65-F5344CB8AC3E}">
        <p14:creationId xmlns:p14="http://schemas.microsoft.com/office/powerpoint/2010/main" val="421233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629B40-9106-4E7F-B7B7-605ADFF26A28}"/>
              </a:ext>
            </a:extLst>
          </p:cNvPr>
          <p:cNvSpPr txBox="1"/>
          <p:nvPr/>
        </p:nvSpPr>
        <p:spPr>
          <a:xfrm>
            <a:off x="5076960" y="2965670"/>
            <a:ext cx="4577401"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¿Acaso el filósofo griego Demócrito, que murió a los 109 años y su compatriota el poeta Anacreonte, fallecido a la edad de 115 años, no atribuían su longevidad al consumo de miel?</a:t>
            </a:r>
            <a:endParaRPr lang="es-CO" dirty="0">
              <a:solidFill>
                <a:srgbClr val="E83566"/>
              </a:solidFill>
              <a:latin typeface="Arial" panose="020B0604020202020204" pitchFamily="34" charset="0"/>
              <a:cs typeface="Arial" panose="020B0604020202020204" pitchFamily="34" charset="0"/>
            </a:endParaRPr>
          </a:p>
        </p:txBody>
      </p:sp>
      <p:pic>
        <p:nvPicPr>
          <p:cNvPr id="6" name="Imagen 5" descr="Un animal color cafe con la boca abierta&#10;&#10;Descripción generada automáticamente con confianza baja">
            <a:extLst>
              <a:ext uri="{FF2B5EF4-FFF2-40B4-BE49-F238E27FC236}">
                <a16:creationId xmlns:a16="http://schemas.microsoft.com/office/drawing/2014/main" id="{55B27B01-FC66-4D61-8B5D-52D78A181C41}"/>
              </a:ext>
            </a:extLst>
          </p:cNvPr>
          <p:cNvPicPr>
            <a:picLocks noChangeAspect="1"/>
          </p:cNvPicPr>
          <p:nvPr/>
        </p:nvPicPr>
        <p:blipFill>
          <a:blip r:embed="rId2">
            <a:duotone>
              <a:prstClr val="black"/>
              <a:srgbClr val="E83566">
                <a:tint val="45000"/>
                <a:satMod val="400000"/>
              </a:srgbClr>
            </a:duotone>
          </a:blip>
          <a:stretch>
            <a:fillRect/>
          </a:stretch>
        </p:blipFill>
        <p:spPr>
          <a:xfrm>
            <a:off x="4058624" y="1777994"/>
            <a:ext cx="1203962" cy="1926340"/>
          </a:xfrm>
          <a:prstGeom prst="rect">
            <a:avLst/>
          </a:prstGeom>
        </p:spPr>
      </p:pic>
    </p:spTree>
    <p:extLst>
      <p:ext uri="{BB962C8B-B14F-4D97-AF65-F5344CB8AC3E}">
        <p14:creationId xmlns:p14="http://schemas.microsoft.com/office/powerpoint/2010/main" val="230656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354196" y="1674892"/>
            <a:ext cx="205029" cy="173485"/>
          </a:xfrm>
          <a:prstGeom prst="rect">
            <a:avLst/>
          </a:prstGeom>
        </p:spPr>
      </p:pic>
      <p:sp>
        <p:nvSpPr>
          <p:cNvPr id="4" name="CuadroTexto 3">
            <a:extLst>
              <a:ext uri="{FF2B5EF4-FFF2-40B4-BE49-F238E27FC236}">
                <a16:creationId xmlns:a16="http://schemas.microsoft.com/office/drawing/2014/main" id="{F06CDA0E-7A2F-4EBE-ABD3-0CE610FBF91D}"/>
              </a:ext>
            </a:extLst>
          </p:cNvPr>
          <p:cNvSpPr txBox="1"/>
          <p:nvPr/>
        </p:nvSpPr>
        <p:spPr>
          <a:xfrm>
            <a:off x="1559225" y="1542218"/>
            <a:ext cx="4267200"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El naturalista François Huber, demostró que las larvas alimentadas con jalea real por las abejas nodrizas se transformaban a su vez en reinas. </a:t>
            </a:r>
            <a:endParaRPr lang="es-CO" dirty="0">
              <a:solidFill>
                <a:srgbClr val="E83566"/>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DB711B4-3E83-49EC-ABEB-0F373C6D278A}"/>
              </a:ext>
            </a:extLst>
          </p:cNvPr>
          <p:cNvSpPr txBox="1"/>
          <p:nvPr/>
        </p:nvSpPr>
        <p:spPr>
          <a:xfrm>
            <a:off x="6096000" y="3296204"/>
            <a:ext cx="5426768" cy="1200329"/>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Al comparar los cerebros de las abejas </a:t>
            </a:r>
            <a:r>
              <a:rPr lang="es-ES" dirty="0" err="1">
                <a:solidFill>
                  <a:schemeClr val="bg2">
                    <a:lumMod val="50000"/>
                  </a:schemeClr>
                </a:solidFill>
                <a:latin typeface="Arial" panose="020B0604020202020204" pitchFamily="34" charset="0"/>
                <a:cs typeface="Arial" panose="020B0604020202020204" pitchFamily="34" charset="0"/>
              </a:rPr>
              <a:t>libadoras</a:t>
            </a:r>
            <a:r>
              <a:rPr lang="es-ES" dirty="0">
                <a:solidFill>
                  <a:schemeClr val="bg2">
                    <a:lumMod val="50000"/>
                  </a:schemeClr>
                </a:solidFill>
                <a:latin typeface="Arial" panose="020B0604020202020204" pitchFamily="34" charset="0"/>
                <a:cs typeface="Arial" panose="020B0604020202020204" pitchFamily="34" charset="0"/>
              </a:rPr>
              <a:t> (en busca de flores y alimentos) y los de las nodrizas, </a:t>
            </a:r>
            <a:r>
              <a:rPr lang="es-ES" dirty="0" err="1">
                <a:solidFill>
                  <a:schemeClr val="bg2">
                    <a:lumMod val="50000"/>
                  </a:schemeClr>
                </a:solidFill>
                <a:latin typeface="Arial" panose="020B0604020202020204" pitchFamily="34" charset="0"/>
                <a:cs typeface="Arial" panose="020B0604020202020204" pitchFamily="34" charset="0"/>
              </a:rPr>
              <a:t>Herb</a:t>
            </a:r>
            <a:r>
              <a:rPr lang="es-ES" dirty="0">
                <a:solidFill>
                  <a:schemeClr val="bg2">
                    <a:lumMod val="50000"/>
                  </a:schemeClr>
                </a:solidFill>
                <a:latin typeface="Arial" panose="020B0604020202020204" pitchFamily="34" charset="0"/>
                <a:cs typeface="Arial" panose="020B0604020202020204" pitchFamily="34" charset="0"/>
              </a:rPr>
              <a:t> constata diferencias en cuanto a los niveles de metilación de 155. </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354196" y="4922881"/>
            <a:ext cx="4741804"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 metilación , es el proceso que permite activar o desactivar determinados genes a partir de un mismo genoma sin modificarlo.</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3" name="Imagen 2" descr="Forma&#10;&#10;Descripción generada automáticamente con confianza media">
            <a:extLst>
              <a:ext uri="{FF2B5EF4-FFF2-40B4-BE49-F238E27FC236}">
                <a16:creationId xmlns:a16="http://schemas.microsoft.com/office/drawing/2014/main" id="{5D9DA99E-41BA-4847-AFF4-4A42B007514B}"/>
              </a:ext>
            </a:extLst>
          </p:cNvPr>
          <p:cNvPicPr>
            <a:picLocks noChangeAspect="1"/>
          </p:cNvPicPr>
          <p:nvPr/>
        </p:nvPicPr>
        <p:blipFill>
          <a:blip r:embed="rId3">
            <a:lum bright="70000" contrast="-70000"/>
          </a:blip>
          <a:stretch>
            <a:fillRect/>
          </a:stretch>
        </p:blipFill>
        <p:spPr>
          <a:xfrm rot="16200000">
            <a:off x="6691999" y="413731"/>
            <a:ext cx="2216447" cy="2869291"/>
          </a:xfrm>
          <a:prstGeom prst="rect">
            <a:avLst/>
          </a:prstGeom>
        </p:spPr>
      </p:pic>
    </p:spTree>
    <p:extLst>
      <p:ext uri="{BB962C8B-B14F-4D97-AF65-F5344CB8AC3E}">
        <p14:creationId xmlns:p14="http://schemas.microsoft.com/office/powerpoint/2010/main" val="187193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DB711B4-3E83-49EC-ABEB-0F373C6D278A}"/>
              </a:ext>
            </a:extLst>
          </p:cNvPr>
          <p:cNvSpPr txBox="1"/>
          <p:nvPr/>
        </p:nvSpPr>
        <p:spPr>
          <a:xfrm>
            <a:off x="1354196" y="1967087"/>
            <a:ext cx="4877271" cy="2862322"/>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Las abejas por medio de la metamorfosis pueden pasar a desempeñar diferentes roles dentro de la colmena.</a:t>
            </a:r>
          </a:p>
          <a:p>
            <a:endParaRPr lang="es-ES" dirty="0">
              <a:solidFill>
                <a:schemeClr val="bg2">
                  <a:lumMod val="50000"/>
                </a:schemeClr>
              </a:solidFill>
              <a:latin typeface="Arial" panose="020B0604020202020204" pitchFamily="34" charset="0"/>
              <a:cs typeface="Arial" panose="020B0604020202020204" pitchFamily="34" charset="0"/>
            </a:endParaRPr>
          </a:p>
          <a:p>
            <a:r>
              <a:rPr lang="es-ES" dirty="0">
                <a:solidFill>
                  <a:schemeClr val="bg2">
                    <a:lumMod val="50000"/>
                  </a:schemeClr>
                </a:solidFill>
                <a:latin typeface="Arial" panose="020B0604020202020204" pitchFamily="34" charset="0"/>
                <a:cs typeface="Arial" panose="020B0604020202020204" pitchFamily="34" charset="0"/>
              </a:rPr>
              <a:t>Experimentos han demostrado que estos cambios son </a:t>
            </a:r>
            <a:r>
              <a:rPr lang="es-ES" dirty="0">
                <a:solidFill>
                  <a:srgbClr val="E83566"/>
                </a:solidFill>
                <a:latin typeface="Arial" panose="020B0604020202020204" pitchFamily="34" charset="0"/>
                <a:cs typeface="Arial" panose="020B0604020202020204" pitchFamily="34" charset="0"/>
              </a:rPr>
              <a:t>reversibles</a:t>
            </a:r>
            <a:r>
              <a:rPr lang="es-ES" dirty="0">
                <a:solidFill>
                  <a:schemeClr val="bg2">
                    <a:lumMod val="50000"/>
                  </a:schemeClr>
                </a:solidFill>
                <a:latin typeface="Arial" panose="020B0604020202020204" pitchFamily="34" charset="0"/>
                <a:cs typeface="Arial" panose="020B0604020202020204" pitchFamily="34" charset="0"/>
              </a:rPr>
              <a:t>, los niveles de metilación se pueden modificar en 107 genes, estos genes intervienen en la regulación de otros genes que comportarán cambios físicos y conductuales.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A43AAA6-1575-49A5-BE35-33B635CCD8BE}"/>
              </a:ext>
            </a:extLst>
          </p:cNvPr>
          <p:cNvSpPr txBox="1"/>
          <p:nvPr/>
        </p:nvSpPr>
        <p:spPr>
          <a:xfrm>
            <a:off x="4080934" y="6169116"/>
            <a:ext cx="51985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Travesuras de la ni</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ña mala – Mario Vargas Llosa</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9" name="Imagen 8" descr="Imagen que contiene pájaro, parado, tabla, pequeño&#10;&#10;Descripción generada automáticamente">
            <a:extLst>
              <a:ext uri="{FF2B5EF4-FFF2-40B4-BE49-F238E27FC236}">
                <a16:creationId xmlns:a16="http://schemas.microsoft.com/office/drawing/2014/main" id="{EFC0B9DB-0E56-466B-9A9E-701522CAEAE5}"/>
              </a:ext>
            </a:extLst>
          </p:cNvPr>
          <p:cNvPicPr>
            <a:picLocks noChangeAspect="1"/>
          </p:cNvPicPr>
          <p:nvPr/>
        </p:nvPicPr>
        <p:blipFill>
          <a:blip r:embed="rId2">
            <a:duotone>
              <a:schemeClr val="accent1">
                <a:shade val="45000"/>
                <a:satMod val="135000"/>
              </a:schemeClr>
              <a:prstClr val="white"/>
            </a:duotone>
          </a:blip>
          <a:stretch>
            <a:fillRect/>
          </a:stretch>
        </p:blipFill>
        <p:spPr>
          <a:xfrm>
            <a:off x="7196215" y="548038"/>
            <a:ext cx="3009524" cy="5079365"/>
          </a:xfrm>
          <a:prstGeom prst="rect">
            <a:avLst/>
          </a:prstGeom>
        </p:spPr>
      </p:pic>
    </p:spTree>
    <p:extLst>
      <p:ext uri="{BB962C8B-B14F-4D97-AF65-F5344CB8AC3E}">
        <p14:creationId xmlns:p14="http://schemas.microsoft.com/office/powerpoint/2010/main" val="18892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2B4316A-C7D1-44D7-ACA5-18D436E5992F}"/>
              </a:ext>
            </a:extLst>
          </p:cNvPr>
          <p:cNvSpPr txBox="1"/>
          <p:nvPr/>
        </p:nvSpPr>
        <p:spPr>
          <a:xfrm>
            <a:off x="4627410" y="4475531"/>
            <a:ext cx="4843253"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H</a:t>
            </a:r>
            <a:r>
              <a:rPr lang="es-CO" sz="8800" b="1" dirty="0">
                <a:ln w="19050">
                  <a:noFill/>
                </a:ln>
                <a:solidFill>
                  <a:srgbClr val="E83566"/>
                </a:solidFill>
                <a:latin typeface="Arial" panose="020B0604020202020204" pitchFamily="34" charset="0"/>
                <a:cs typeface="Arial" panose="020B0604020202020204" pitchFamily="34" charset="0"/>
              </a:rPr>
              <a:t>a</a:t>
            </a:r>
            <a:r>
              <a:rPr lang="es-CO" sz="8800" b="1" dirty="0">
                <a:ln w="19050">
                  <a:solidFill>
                    <a:srgbClr val="5C739C"/>
                  </a:solidFill>
                </a:ln>
                <a:noFill/>
                <a:latin typeface="Arial" panose="020B0604020202020204" pitchFamily="34" charset="0"/>
                <a:cs typeface="Arial" panose="020B0604020202020204" pitchFamily="34" charset="0"/>
              </a:rPr>
              <a:t>cking</a:t>
            </a:r>
            <a:endParaRPr lang="es-CO" sz="59500" b="1" dirty="0">
              <a:ln w="19050">
                <a:solidFill>
                  <a:srgbClr val="5C739C"/>
                </a:solidFill>
              </a:ln>
              <a:noFill/>
              <a:latin typeface="Arial" panose="020B0604020202020204" pitchFamily="34" charset="0"/>
              <a:cs typeface="Arial" panose="020B0604020202020204" pitchFamily="34" charset="0"/>
            </a:endParaRP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rot="5400000">
            <a:off x="6081561" y="3041890"/>
            <a:ext cx="205029" cy="173485"/>
          </a:xfrm>
          <a:prstGeom prst="rect">
            <a:avLst/>
          </a:prstGeom>
        </p:spPr>
      </p:pic>
      <p:pic>
        <p:nvPicPr>
          <p:cNvPr id="4" name="Imagen 3">
            <a:extLst>
              <a:ext uri="{FF2B5EF4-FFF2-40B4-BE49-F238E27FC236}">
                <a16:creationId xmlns:a16="http://schemas.microsoft.com/office/drawing/2014/main" id="{32DD2759-35AC-4CE6-88A6-25B046AF3402}"/>
              </a:ext>
            </a:extLst>
          </p:cNvPr>
          <p:cNvPicPr>
            <a:picLocks noChangeAspect="1"/>
          </p:cNvPicPr>
          <p:nvPr/>
        </p:nvPicPr>
        <p:blipFill>
          <a:blip r:embed="rId3"/>
          <a:stretch>
            <a:fillRect/>
          </a:stretch>
        </p:blipFill>
        <p:spPr>
          <a:xfrm rot="16200000">
            <a:off x="7235216" y="5992884"/>
            <a:ext cx="571500" cy="152400"/>
          </a:xfrm>
          <a:prstGeom prst="rect">
            <a:avLst/>
          </a:prstGeom>
        </p:spPr>
      </p:pic>
      <p:sp>
        <p:nvSpPr>
          <p:cNvPr id="7" name="CuadroTexto 6">
            <a:extLst>
              <a:ext uri="{FF2B5EF4-FFF2-40B4-BE49-F238E27FC236}">
                <a16:creationId xmlns:a16="http://schemas.microsoft.com/office/drawing/2014/main" id="{863816CF-4C73-41F6-8861-6E12DF92B893}"/>
              </a:ext>
            </a:extLst>
          </p:cNvPr>
          <p:cNvSpPr txBox="1"/>
          <p:nvPr/>
        </p:nvSpPr>
        <p:spPr>
          <a:xfrm>
            <a:off x="4574629" y="2894459"/>
            <a:ext cx="3022537" cy="2215991"/>
          </a:xfrm>
          <a:prstGeom prst="rect">
            <a:avLst/>
          </a:prstGeom>
          <a:noFill/>
        </p:spPr>
        <p:txBody>
          <a:bodyPr wrap="square" rtlCol="0">
            <a:spAutoFit/>
          </a:bodyPr>
          <a:lstStyle/>
          <a:p>
            <a:r>
              <a:rPr lang="es-CO" sz="13800" b="1" dirty="0">
                <a:ln w="19050">
                  <a:solidFill>
                    <a:srgbClr val="5C739C"/>
                  </a:solidFill>
                </a:ln>
                <a:solidFill>
                  <a:srgbClr val="5C739C"/>
                </a:solidFill>
                <a:latin typeface="Arial" panose="020B0604020202020204" pitchFamily="34" charset="0"/>
                <a:cs typeface="Arial" panose="020B0604020202020204" pitchFamily="34" charset="0"/>
              </a:rPr>
              <a:t>Bi</a:t>
            </a:r>
            <a:r>
              <a:rPr lang="es-CO" sz="13800" b="1" dirty="0">
                <a:ln w="19050">
                  <a:solidFill>
                    <a:srgbClr val="5C739C"/>
                  </a:solidFill>
                </a:ln>
                <a:noFill/>
                <a:latin typeface="Arial" panose="020B0604020202020204" pitchFamily="34" charset="0"/>
                <a:cs typeface="Arial" panose="020B0604020202020204" pitchFamily="34" charset="0"/>
              </a:rPr>
              <a:t>o</a:t>
            </a:r>
            <a:endParaRPr lang="es-CO" sz="102800" b="1" dirty="0">
              <a:ln w="19050">
                <a:solidFill>
                  <a:srgbClr val="5C739C"/>
                </a:solidFill>
              </a:ln>
              <a:noFill/>
              <a:latin typeface="Arial" panose="020B0604020202020204" pitchFamily="34" charset="0"/>
              <a:cs typeface="Arial" panose="020B0604020202020204" pitchFamily="34" charset="0"/>
            </a:endParaRPr>
          </a:p>
        </p:txBody>
      </p:sp>
      <p:pic>
        <p:nvPicPr>
          <p:cNvPr id="8" name="Imagen 7" descr="Un dibujo de una persona con un paraguas&#10;&#10;Descripción generada automáticamente con confianza baja">
            <a:extLst>
              <a:ext uri="{FF2B5EF4-FFF2-40B4-BE49-F238E27FC236}">
                <a16:creationId xmlns:a16="http://schemas.microsoft.com/office/drawing/2014/main" id="{8D1CD3C9-4FDC-4BC3-BDA5-9F761AE301DF}"/>
              </a:ext>
            </a:extLst>
          </p:cNvPr>
          <p:cNvPicPr>
            <a:picLocks noChangeAspect="1"/>
          </p:cNvPicPr>
          <p:nvPr/>
        </p:nvPicPr>
        <p:blipFill>
          <a:blip r:embed="rId4">
            <a:duotone>
              <a:prstClr val="black"/>
              <a:srgbClr val="E83566">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flipH="1">
            <a:off x="1840908" y="1064153"/>
            <a:ext cx="2753928" cy="4545043"/>
          </a:xfrm>
          <a:prstGeom prst="rect">
            <a:avLst/>
          </a:prstGeom>
        </p:spPr>
      </p:pic>
    </p:spTree>
    <p:extLst>
      <p:ext uri="{BB962C8B-B14F-4D97-AF65-F5344CB8AC3E}">
        <p14:creationId xmlns:p14="http://schemas.microsoft.com/office/powerpoint/2010/main" val="372451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a:off x="5841609" y="3489731"/>
            <a:ext cx="571500" cy="152400"/>
          </a:xfrm>
          <a:prstGeom prst="rect">
            <a:avLst/>
          </a:prstGeom>
        </p:spPr>
      </p:pic>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3405546" y="2081829"/>
            <a:ext cx="205029" cy="173485"/>
          </a:xfrm>
          <a:prstGeom prst="rect">
            <a:avLst/>
          </a:prstGeom>
        </p:spPr>
      </p:pic>
      <p:sp>
        <p:nvSpPr>
          <p:cNvPr id="10" name="CuadroTexto 9">
            <a:extLst>
              <a:ext uri="{FF2B5EF4-FFF2-40B4-BE49-F238E27FC236}">
                <a16:creationId xmlns:a16="http://schemas.microsoft.com/office/drawing/2014/main" id="{E3493C1A-86E1-49D2-BDEE-B304CDD08EA8}"/>
              </a:ext>
            </a:extLst>
          </p:cNvPr>
          <p:cNvSpPr txBox="1"/>
          <p:nvPr/>
        </p:nvSpPr>
        <p:spPr>
          <a:xfrm>
            <a:off x="3722644" y="1787711"/>
            <a:ext cx="5006686"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 variedad es la fuente de todos nuestros</a:t>
            </a:r>
          </a:p>
        </p:txBody>
      </p:sp>
      <p:sp>
        <p:nvSpPr>
          <p:cNvPr id="11" name="CuadroTexto 10">
            <a:extLst>
              <a:ext uri="{FF2B5EF4-FFF2-40B4-BE49-F238E27FC236}">
                <a16:creationId xmlns:a16="http://schemas.microsoft.com/office/drawing/2014/main" id="{CB0C1D2B-4C7A-405F-9F32-523339C73202}"/>
              </a:ext>
            </a:extLst>
          </p:cNvPr>
          <p:cNvSpPr txBox="1"/>
          <p:nvPr/>
        </p:nvSpPr>
        <p:spPr>
          <a:xfrm>
            <a:off x="3790378" y="2843400"/>
            <a:ext cx="4673962"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Placeres, y el placer deja de serlo cuando se vuelve habitual.</a:t>
            </a:r>
            <a:endParaRPr lang="es-CO" dirty="0"/>
          </a:p>
        </p:txBody>
      </p:sp>
      <p:sp>
        <p:nvSpPr>
          <p:cNvPr id="12" name="CuadroTexto 11">
            <a:extLst>
              <a:ext uri="{FF2B5EF4-FFF2-40B4-BE49-F238E27FC236}">
                <a16:creationId xmlns:a16="http://schemas.microsoft.com/office/drawing/2014/main" id="{10D3464B-16D3-404C-B947-697588AC90A9}"/>
              </a:ext>
            </a:extLst>
          </p:cNvPr>
          <p:cNvSpPr txBox="1"/>
          <p:nvPr/>
        </p:nvSpPr>
        <p:spPr>
          <a:xfrm>
            <a:off x="3508061" y="1766719"/>
            <a:ext cx="32840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L</a:t>
            </a:r>
            <a:endParaRPr lang="es-CO" sz="8800" dirty="0">
              <a:ln>
                <a:solidFill>
                  <a:schemeClr val="bg2">
                    <a:lumMod val="25000"/>
                  </a:schemeClr>
                </a:solidFill>
              </a:ln>
              <a:noFill/>
              <a:latin typeface="Arial Black" panose="020B0A04020102020204" pitchFamily="34" charset="0"/>
            </a:endParaRPr>
          </a:p>
        </p:txBody>
      </p:sp>
      <p:sp>
        <p:nvSpPr>
          <p:cNvPr id="13" name="CuadroTexto 12">
            <a:extLst>
              <a:ext uri="{FF2B5EF4-FFF2-40B4-BE49-F238E27FC236}">
                <a16:creationId xmlns:a16="http://schemas.microsoft.com/office/drawing/2014/main" id="{41881681-0FCA-456B-AC12-EC80531D5281}"/>
              </a:ext>
            </a:extLst>
          </p:cNvPr>
          <p:cNvSpPr txBox="1"/>
          <p:nvPr/>
        </p:nvSpPr>
        <p:spPr>
          <a:xfrm>
            <a:off x="6413109" y="3489044"/>
            <a:ext cx="2118965"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Évariste</a:t>
            </a:r>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 de </a:t>
            </a:r>
            <a:r>
              <a:rPr lang="es-ES" dirty="0" err="1">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Parny</a:t>
            </a:r>
            <a:endParaRPr lang="es-CO" dirty="0">
              <a:solidFill>
                <a:schemeClr val="bg2">
                  <a:lumMod val="50000"/>
                </a:schemeClr>
              </a:solidFill>
            </a:endParaRPr>
          </a:p>
        </p:txBody>
      </p:sp>
    </p:spTree>
    <p:extLst>
      <p:ext uri="{BB962C8B-B14F-4D97-AF65-F5344CB8AC3E}">
        <p14:creationId xmlns:p14="http://schemas.microsoft.com/office/powerpoint/2010/main" val="36490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tatuaje&#10;&#10;Descripción generada automáticamente">
            <a:extLst>
              <a:ext uri="{FF2B5EF4-FFF2-40B4-BE49-F238E27FC236}">
                <a16:creationId xmlns:a16="http://schemas.microsoft.com/office/drawing/2014/main" id="{82DED414-AD92-4CE6-A180-A9D8F08785EE}"/>
              </a:ext>
            </a:extLst>
          </p:cNvPr>
          <p:cNvPicPr>
            <a:picLocks noChangeAspect="1"/>
          </p:cNvPicPr>
          <p:nvPr/>
        </p:nvPicPr>
        <p:blipFill>
          <a:blip r:embed="rId2"/>
          <a:stretch>
            <a:fillRect/>
          </a:stretch>
        </p:blipFill>
        <p:spPr>
          <a:xfrm rot="17407301">
            <a:off x="1041698" y="2233599"/>
            <a:ext cx="2079343" cy="3034422"/>
          </a:xfrm>
          <a:prstGeom prst="rect">
            <a:avLst/>
          </a:prstGeom>
        </p:spPr>
      </p:pic>
      <p:sp>
        <p:nvSpPr>
          <p:cNvPr id="2" name="Rectángulo 1">
            <a:extLst>
              <a:ext uri="{FF2B5EF4-FFF2-40B4-BE49-F238E27FC236}">
                <a16:creationId xmlns:a16="http://schemas.microsoft.com/office/drawing/2014/main" id="{8F1A2939-9DF8-4B39-B9E4-81AA5BD4513A}"/>
              </a:ext>
            </a:extLst>
          </p:cNvPr>
          <p:cNvSpPr/>
          <p:nvPr/>
        </p:nvSpPr>
        <p:spPr>
          <a:xfrm>
            <a:off x="287079" y="4061640"/>
            <a:ext cx="3827721" cy="1290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0800000">
            <a:off x="792938" y="4273930"/>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4"/>
          <a:stretch>
            <a:fillRect/>
          </a:stretch>
        </p:blipFill>
        <p:spPr>
          <a:xfrm>
            <a:off x="5457564" y="4029271"/>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645864" y="1942860"/>
            <a:ext cx="3952124" cy="1354217"/>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Endorfinas</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es la hormona de los deportistas. Nos proporciona una sensación de clama, o incluso de euforia, y tiende a reducir el estrés</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4"/>
          <a:stretch>
            <a:fillRect/>
          </a:stretch>
        </p:blipFill>
        <p:spPr>
          <a:xfrm>
            <a:off x="5404111" y="2115716"/>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426498" y="4151635"/>
            <a:ext cx="3283725"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hormonas del placer producidas por el organismo son bien conocidas por los científicos.</a:t>
            </a:r>
          </a:p>
        </p:txBody>
      </p:sp>
      <p:sp>
        <p:nvSpPr>
          <p:cNvPr id="10" name="CuadroTexto 9">
            <a:extLst>
              <a:ext uri="{FF2B5EF4-FFF2-40B4-BE49-F238E27FC236}">
                <a16:creationId xmlns:a16="http://schemas.microsoft.com/office/drawing/2014/main" id="{6CB3D5AE-9D0D-4FE9-9EAE-E1A01C196293}"/>
              </a:ext>
            </a:extLst>
          </p:cNvPr>
          <p:cNvSpPr txBox="1"/>
          <p:nvPr/>
        </p:nvSpPr>
        <p:spPr>
          <a:xfrm>
            <a:off x="5645864" y="3826984"/>
            <a:ext cx="4155335" cy="1631216"/>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Dopamina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se segrega como reacción a situaciones agradables, por ejemplo, cuando degustamos un plato que nos gusta, o cuando ganamos un premio, dinero o un concurso</a:t>
            </a:r>
          </a:p>
        </p:txBody>
      </p:sp>
    </p:spTree>
    <p:extLst>
      <p:ext uri="{BB962C8B-B14F-4D97-AF65-F5344CB8AC3E}">
        <p14:creationId xmlns:p14="http://schemas.microsoft.com/office/powerpoint/2010/main" val="112768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2977116" y="6135574"/>
            <a:ext cx="6234617"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Epigenética, la ciencia que cambiará tu vida – J</a:t>
            </a:r>
            <a:r>
              <a:rPr lang="es-CO" sz="1600" dirty="0" err="1">
                <a:solidFill>
                  <a:schemeClr val="tx1">
                    <a:lumMod val="85000"/>
                    <a:lumOff val="15000"/>
                  </a:schemeClr>
                </a:solidFill>
                <a:latin typeface="Cambria Math" panose="02040503050406030204" pitchFamily="18" charset="0"/>
                <a:ea typeface="Cambria Math" panose="02040503050406030204" pitchFamily="18" charset="0"/>
              </a:rPr>
              <a:t>öel</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 de </a:t>
            </a:r>
            <a:r>
              <a:rPr lang="es-CO" sz="1600" dirty="0" err="1">
                <a:solidFill>
                  <a:schemeClr val="tx1">
                    <a:lumMod val="85000"/>
                    <a:lumOff val="15000"/>
                  </a:schemeClr>
                </a:solidFill>
                <a:latin typeface="Cambria Math" panose="02040503050406030204" pitchFamily="18" charset="0"/>
                <a:ea typeface="Cambria Math" panose="02040503050406030204" pitchFamily="18" charset="0"/>
              </a:rPr>
              <a:t>Rosnay</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10" name="Imagen 9">
            <a:extLst>
              <a:ext uri="{FF2B5EF4-FFF2-40B4-BE49-F238E27FC236}">
                <a16:creationId xmlns:a16="http://schemas.microsoft.com/office/drawing/2014/main" id="{BD7693F1-70F8-4446-9D00-EF80371AF7D1}"/>
              </a:ext>
            </a:extLst>
          </p:cNvPr>
          <p:cNvPicPr>
            <a:picLocks noChangeAspect="1"/>
          </p:cNvPicPr>
          <p:nvPr/>
        </p:nvPicPr>
        <p:blipFill>
          <a:blip r:embed="rId2"/>
          <a:stretch>
            <a:fillRect/>
          </a:stretch>
        </p:blipFill>
        <p:spPr>
          <a:xfrm>
            <a:off x="1265505" y="4029271"/>
            <a:ext cx="205029" cy="173485"/>
          </a:xfrm>
          <a:prstGeom prst="rect">
            <a:avLst/>
          </a:prstGeom>
        </p:spPr>
      </p:pic>
      <p:sp>
        <p:nvSpPr>
          <p:cNvPr id="11" name="CuadroTexto 10">
            <a:extLst>
              <a:ext uri="{FF2B5EF4-FFF2-40B4-BE49-F238E27FC236}">
                <a16:creationId xmlns:a16="http://schemas.microsoft.com/office/drawing/2014/main" id="{C92D5834-9E18-49DC-9330-A7ABC873ED56}"/>
              </a:ext>
            </a:extLst>
          </p:cNvPr>
          <p:cNvSpPr txBox="1"/>
          <p:nvPr/>
        </p:nvSpPr>
        <p:spPr>
          <a:xfrm>
            <a:off x="1453804" y="1942860"/>
            <a:ext cx="4155335" cy="1354217"/>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Serotonina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regula el humor. Es importante para el tratamiento de los estados depresivos. Gracias a ella nos mantenemos optimistas y serenos</a:t>
            </a:r>
          </a:p>
        </p:txBody>
      </p:sp>
      <p:pic>
        <p:nvPicPr>
          <p:cNvPr id="12" name="Imagen 11">
            <a:extLst>
              <a:ext uri="{FF2B5EF4-FFF2-40B4-BE49-F238E27FC236}">
                <a16:creationId xmlns:a16="http://schemas.microsoft.com/office/drawing/2014/main" id="{8BFD0DDE-A6F3-47F0-A52C-61847DA0FC24}"/>
              </a:ext>
            </a:extLst>
          </p:cNvPr>
          <p:cNvPicPr>
            <a:picLocks noChangeAspect="1"/>
          </p:cNvPicPr>
          <p:nvPr/>
        </p:nvPicPr>
        <p:blipFill>
          <a:blip r:embed="rId2"/>
          <a:stretch>
            <a:fillRect/>
          </a:stretch>
        </p:blipFill>
        <p:spPr>
          <a:xfrm>
            <a:off x="1212052" y="2115716"/>
            <a:ext cx="205029" cy="173485"/>
          </a:xfrm>
          <a:prstGeom prst="rect">
            <a:avLst/>
          </a:prstGeom>
        </p:spPr>
      </p:pic>
      <p:sp>
        <p:nvSpPr>
          <p:cNvPr id="13" name="CuadroTexto 12">
            <a:extLst>
              <a:ext uri="{FF2B5EF4-FFF2-40B4-BE49-F238E27FC236}">
                <a16:creationId xmlns:a16="http://schemas.microsoft.com/office/drawing/2014/main" id="{ED0CE71F-818D-4540-8A08-FFFC72D7302B}"/>
              </a:ext>
            </a:extLst>
          </p:cNvPr>
          <p:cNvSpPr txBox="1"/>
          <p:nvPr/>
        </p:nvSpPr>
        <p:spPr>
          <a:xfrm>
            <a:off x="1453805" y="3826984"/>
            <a:ext cx="4155335" cy="1908215"/>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Oxitocina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desempeña un papel fundamental en la convivencia y las relaciones sociales. Se segrega durante los abrazos, las relaciones amorosas, la exposición al sol, los intercambios de regalos.</a:t>
            </a:r>
          </a:p>
        </p:txBody>
      </p:sp>
      <p:pic>
        <p:nvPicPr>
          <p:cNvPr id="20" name="Imagen 19" descr="Diagrama, Dibujo de ingeniería&#10;&#10;Descripción generada automáticamente">
            <a:extLst>
              <a:ext uri="{FF2B5EF4-FFF2-40B4-BE49-F238E27FC236}">
                <a16:creationId xmlns:a16="http://schemas.microsoft.com/office/drawing/2014/main" id="{AF69B67F-1E3E-4FC2-8E04-8F7879EFADC3}"/>
              </a:ext>
            </a:extLst>
          </p:cNvPr>
          <p:cNvPicPr>
            <a:picLocks noChangeAspect="1"/>
          </p:cNvPicPr>
          <p:nvPr/>
        </p:nvPicPr>
        <p:blipFill>
          <a:blip r:embed="rId3">
            <a:duotone>
              <a:prstClr val="black"/>
              <a:srgbClr val="E83566">
                <a:tint val="45000"/>
                <a:satMod val="400000"/>
              </a:srgbClr>
            </a:duotone>
          </a:blip>
          <a:stretch>
            <a:fillRect/>
          </a:stretch>
        </p:blipFill>
        <p:spPr>
          <a:xfrm>
            <a:off x="5609139" y="0"/>
            <a:ext cx="6336508" cy="6349206"/>
          </a:xfrm>
          <a:prstGeom prst="rect">
            <a:avLst/>
          </a:prstGeom>
        </p:spPr>
      </p:pic>
    </p:spTree>
    <p:extLst>
      <p:ext uri="{BB962C8B-B14F-4D97-AF65-F5344CB8AC3E}">
        <p14:creationId xmlns:p14="http://schemas.microsoft.com/office/powerpoint/2010/main" val="291534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793842"/>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¿Qué es el la epigenética?</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Algoritmos bioinspirados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Fibonacci, algoritmo de la naturaleza</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err="1">
                <a:solidFill>
                  <a:schemeClr val="tx1">
                    <a:lumMod val="75000"/>
                    <a:lumOff val="25000"/>
                  </a:schemeClr>
                </a:solidFill>
                <a:latin typeface="Arial" panose="020B0604020202020204" pitchFamily="34" charset="0"/>
                <a:cs typeface="Arial" panose="020B0604020202020204" pitchFamily="34" charset="0"/>
              </a:rPr>
              <a:t>BioHacking</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Conclusiones y recomendaciones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887465"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10" name="Imagen 9">
            <a:extLst>
              <a:ext uri="{FF2B5EF4-FFF2-40B4-BE49-F238E27FC236}">
                <a16:creationId xmlns:a16="http://schemas.microsoft.com/office/drawing/2014/main" id="{FC330DFC-4987-4118-BBF3-C4B8105B7464}"/>
              </a:ext>
            </a:extLst>
          </p:cNvPr>
          <p:cNvPicPr>
            <a:picLocks noChangeAspect="1"/>
          </p:cNvPicPr>
          <p:nvPr/>
        </p:nvPicPr>
        <p:blipFill>
          <a:blip r:embed="rId2"/>
          <a:stretch>
            <a:fillRect/>
          </a:stretch>
        </p:blipFill>
        <p:spPr>
          <a:xfrm>
            <a:off x="1961510" y="4993008"/>
            <a:ext cx="205029" cy="173485"/>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006602" y="2000039"/>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2371060" y="4800642"/>
            <a:ext cx="9367284" cy="769441"/>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Tenemos un segundo cerebro</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820940" y="5486933"/>
            <a:ext cx="174919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¡en el intestino!</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1211631" y="1869086"/>
            <a:ext cx="5922816" cy="1015663"/>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¡un cerebro compuesto por más de cien millones de neuronas! Se denomina </a:t>
            </a:r>
            <a:r>
              <a:rPr lang="es-ES" sz="2400" dirty="0">
                <a:solidFill>
                  <a:srgbClr val="E83566"/>
                </a:solidFill>
                <a:latin typeface="Arial" panose="020B0604020202020204" pitchFamily="34" charset="0"/>
                <a:cs typeface="Arial" panose="020B0604020202020204" pitchFamily="34" charset="0"/>
              </a:rPr>
              <a:t>cerebro entérico </a:t>
            </a:r>
            <a:r>
              <a:rPr lang="es-ES" dirty="0">
                <a:solidFill>
                  <a:schemeClr val="bg2">
                    <a:lumMod val="25000"/>
                  </a:schemeClr>
                </a:solidFill>
                <a:latin typeface="Arial" panose="020B0604020202020204" pitchFamily="34" charset="0"/>
                <a:cs typeface="Arial" panose="020B0604020202020204" pitchFamily="34" charset="0"/>
              </a:rPr>
              <a:t>y esta conectado permanentemente con el de nuestra cabeza.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72671AE-1C05-4702-98FF-59306F4242CD}"/>
              </a:ext>
            </a:extLst>
          </p:cNvPr>
          <p:cNvSpPr txBox="1"/>
          <p:nvPr/>
        </p:nvSpPr>
        <p:spPr>
          <a:xfrm>
            <a:off x="1211631" y="2923726"/>
            <a:ext cx="5922816"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Contribuye a producir y repartir en nuestro cuerpo neurotransmisores activos en el cerebro.</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8522195F-55F5-4641-9983-56598C08F9D0}"/>
              </a:ext>
            </a:extLst>
          </p:cNvPr>
          <p:cNvSpPr txBox="1"/>
          <p:nvPr/>
        </p:nvSpPr>
        <p:spPr>
          <a:xfrm>
            <a:off x="1211631" y="3862184"/>
            <a:ext cx="9483907" cy="646331"/>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Las señales procedentes del intestino pueden influir en las funciones cerebrales y provocar efectos negativos, por ejemplo en el rendimiento laboral y la capacidad intelectual</a:t>
            </a:r>
            <a:endParaRPr lang="es-CO"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59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4334593" y="2527756"/>
            <a:ext cx="205029" cy="173485"/>
          </a:xfrm>
          <a:prstGeom prst="rect">
            <a:avLst/>
          </a:prstGeom>
        </p:spPr>
      </p:pic>
      <p:sp>
        <p:nvSpPr>
          <p:cNvPr id="13" name="CuadroTexto 12">
            <a:extLst>
              <a:ext uri="{FF2B5EF4-FFF2-40B4-BE49-F238E27FC236}">
                <a16:creationId xmlns:a16="http://schemas.microsoft.com/office/drawing/2014/main" id="{E804D55A-0688-400A-84E7-FE35028C0993}"/>
              </a:ext>
            </a:extLst>
          </p:cNvPr>
          <p:cNvSpPr txBox="1"/>
          <p:nvPr/>
        </p:nvSpPr>
        <p:spPr>
          <a:xfrm>
            <a:off x="4539622" y="2828835"/>
            <a:ext cx="6454444"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¡hay quien se impone tantas restricciones para reducir las calorías que puede acabar muriendo de aburrimiento! Evidentemente, es posible adoptar unos hábitos alimenticios saludables sin hacer con ello que tu vida sea triste.</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4539621" y="2458641"/>
            <a:ext cx="5901551" cy="369332"/>
          </a:xfrm>
          <a:prstGeom prst="rect">
            <a:avLst/>
          </a:prstGeom>
          <a:noFill/>
        </p:spPr>
        <p:txBody>
          <a:bodyPr wrap="square">
            <a:spAutoFit/>
          </a:bodyPr>
          <a:lstStyle/>
          <a:p>
            <a:r>
              <a:rPr lang="es-ES" b="1" dirty="0">
                <a:solidFill>
                  <a:srgbClr val="E83566"/>
                </a:solidFill>
                <a:latin typeface="Arial" panose="020B0604020202020204" pitchFamily="34" charset="0"/>
                <a:cs typeface="Arial" panose="020B0604020202020204" pitchFamily="34" charset="0"/>
              </a:rPr>
              <a:t>Cuidado por la obsesión por la comida (ortorexia)</a:t>
            </a:r>
            <a:endParaRPr lang="es-CO" b="1" dirty="0">
              <a:solidFill>
                <a:srgbClr val="E83566"/>
              </a:solidFill>
              <a:latin typeface="Arial" panose="020B0604020202020204" pitchFamily="34" charset="0"/>
              <a:cs typeface="Arial" panose="020B0604020202020204" pitchFamily="34" charset="0"/>
            </a:endParaRPr>
          </a:p>
        </p:txBody>
      </p:sp>
      <p:pic>
        <p:nvPicPr>
          <p:cNvPr id="6" name="Imagen 5" descr="Dibujo de un árbol&#10;&#10;Descripción generada automáticamente con confianza media">
            <a:extLst>
              <a:ext uri="{FF2B5EF4-FFF2-40B4-BE49-F238E27FC236}">
                <a16:creationId xmlns:a16="http://schemas.microsoft.com/office/drawing/2014/main" id="{7ECF014E-9839-47C5-9873-6FE5D5E07DEB}"/>
              </a:ext>
            </a:extLst>
          </p:cNvPr>
          <p:cNvPicPr>
            <a:picLocks noChangeAspect="1"/>
          </p:cNvPicPr>
          <p:nvPr/>
        </p:nvPicPr>
        <p:blipFill>
          <a:blip r:embed="rId3">
            <a:duotone>
              <a:schemeClr val="accent1">
                <a:shade val="45000"/>
                <a:satMod val="135000"/>
              </a:schemeClr>
              <a:prstClr val="white"/>
            </a:duotone>
          </a:blip>
          <a:stretch>
            <a:fillRect/>
          </a:stretch>
        </p:blipFill>
        <p:spPr>
          <a:xfrm rot="16200000">
            <a:off x="1373190" y="890650"/>
            <a:ext cx="2058822" cy="3444826"/>
          </a:xfrm>
          <a:prstGeom prst="rect">
            <a:avLst/>
          </a:prstGeom>
        </p:spPr>
      </p:pic>
    </p:spTree>
    <p:extLst>
      <p:ext uri="{BB962C8B-B14F-4D97-AF65-F5344CB8AC3E}">
        <p14:creationId xmlns:p14="http://schemas.microsoft.com/office/powerpoint/2010/main" val="3116850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8860252" y="1631119"/>
            <a:ext cx="205029" cy="173485"/>
          </a:xfrm>
          <a:prstGeom prst="rect">
            <a:avLst/>
          </a:prstGeom>
        </p:spPr>
      </p:pic>
      <p:sp>
        <p:nvSpPr>
          <p:cNvPr id="15" name="CuadroTexto 14">
            <a:extLst>
              <a:ext uri="{FF2B5EF4-FFF2-40B4-BE49-F238E27FC236}">
                <a16:creationId xmlns:a16="http://schemas.microsoft.com/office/drawing/2014/main" id="{2B03697E-8CC3-46F6-98B1-9BAABDBA8236}"/>
              </a:ext>
            </a:extLst>
          </p:cNvPr>
          <p:cNvSpPr txBox="1"/>
          <p:nvPr/>
        </p:nvSpPr>
        <p:spPr>
          <a:xfrm>
            <a:off x="8793127" y="1886286"/>
            <a:ext cx="2743200" cy="738664"/>
          </a:xfrm>
          <a:prstGeom prst="rect">
            <a:avLst/>
          </a:prstGeom>
          <a:noFill/>
        </p:spPr>
        <p:txBody>
          <a:bodyPr wrap="square">
            <a:spAutoFit/>
          </a:bodyPr>
          <a:lstStyle/>
          <a:p>
            <a:r>
              <a:rPr lang="es-ES" b="1" dirty="0">
                <a:solidFill>
                  <a:srgbClr val="E83566"/>
                </a:solidFill>
                <a:latin typeface="Arial" panose="020B0604020202020204" pitchFamily="34" charset="0"/>
                <a:cs typeface="Arial" panose="020B0604020202020204" pitchFamily="34" charset="0"/>
              </a:rPr>
              <a:t>Cuidado con la </a:t>
            </a:r>
          </a:p>
          <a:p>
            <a:r>
              <a:rPr lang="es-ES" sz="2400" b="1" dirty="0">
                <a:solidFill>
                  <a:srgbClr val="E83566"/>
                </a:solidFill>
                <a:latin typeface="Arial" panose="020B0604020202020204" pitchFamily="34" charset="0"/>
                <a:cs typeface="Arial" panose="020B0604020202020204" pitchFamily="34" charset="0"/>
              </a:rPr>
              <a:t>inercia del sueño</a:t>
            </a:r>
            <a:endParaRPr lang="es-CO" sz="1600" b="1" dirty="0">
              <a:solidFill>
                <a:srgbClr val="E83566"/>
              </a:solidFill>
              <a:latin typeface="Arial" panose="020B0604020202020204" pitchFamily="34" charset="0"/>
              <a:cs typeface="Arial" panose="020B0604020202020204" pitchFamily="34" charset="0"/>
            </a:endParaRPr>
          </a:p>
        </p:txBody>
      </p:sp>
      <p:pic>
        <p:nvPicPr>
          <p:cNvPr id="3" name="Imagen 2" descr="Imagen de la pantalla de un celular de un mensaje en letras negras&#10;&#10;Descripción generada automáticamente con confianza baja">
            <a:extLst>
              <a:ext uri="{FF2B5EF4-FFF2-40B4-BE49-F238E27FC236}">
                <a16:creationId xmlns:a16="http://schemas.microsoft.com/office/drawing/2014/main" id="{8C15CB49-2D78-453E-9320-62A6969C82F5}"/>
              </a:ext>
            </a:extLst>
          </p:cNvPr>
          <p:cNvPicPr>
            <a:picLocks noChangeAspect="1"/>
          </p:cNvPicPr>
          <p:nvPr/>
        </p:nvPicPr>
        <p:blipFill>
          <a:blip r:embed="rId3">
            <a:duotone>
              <a:prstClr val="black"/>
              <a:schemeClr val="tx2">
                <a:tint val="45000"/>
                <a:satMod val="400000"/>
              </a:schemeClr>
            </a:duotone>
          </a:blip>
          <a:stretch>
            <a:fillRect/>
          </a:stretch>
        </p:blipFill>
        <p:spPr>
          <a:xfrm>
            <a:off x="1360967" y="1590054"/>
            <a:ext cx="7198242" cy="4175903"/>
          </a:xfrm>
          <a:prstGeom prst="rect">
            <a:avLst/>
          </a:prstGeom>
        </p:spPr>
      </p:pic>
    </p:spTree>
    <p:extLst>
      <p:ext uri="{BB962C8B-B14F-4D97-AF65-F5344CB8AC3E}">
        <p14:creationId xmlns:p14="http://schemas.microsoft.com/office/powerpoint/2010/main" val="2664036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E804D55A-0688-400A-84E7-FE35028C0993}"/>
              </a:ext>
            </a:extLst>
          </p:cNvPr>
          <p:cNvSpPr txBox="1"/>
          <p:nvPr/>
        </p:nvSpPr>
        <p:spPr>
          <a:xfrm>
            <a:off x="2264254" y="2414165"/>
            <a:ext cx="6454444"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Con siestas de entre diez y veinte minutos, el efecto sobre el funcionamiento cognitivo es positivo desde el momento de despertar. Pero, con descansos ligeramente más largos, la siesta entra en un territorio negativo – es decir, en la inercia del sueño – y tiene que subir hasta encontrar la salida. </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DC9B8FE-6ADE-41FB-8EB0-BC3C903B0C80}"/>
              </a:ext>
            </a:extLst>
          </p:cNvPr>
          <p:cNvSpPr txBox="1"/>
          <p:nvPr/>
        </p:nvSpPr>
        <p:spPr>
          <a:xfrm>
            <a:off x="2264253" y="3941663"/>
            <a:ext cx="6890379" cy="954107"/>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Lo ideal sería dormir una siesta </a:t>
            </a:r>
            <a:r>
              <a:rPr lang="es-ES" sz="2000" dirty="0">
                <a:solidFill>
                  <a:srgbClr val="E83566"/>
                </a:solidFill>
                <a:latin typeface="Arial" panose="020B0604020202020204" pitchFamily="34" charset="0"/>
                <a:cs typeface="Arial" panose="020B0604020202020204" pitchFamily="34" charset="0"/>
              </a:rPr>
              <a:t>de entre diez y veinte minutos</a:t>
            </a:r>
            <a:r>
              <a:rPr lang="es-ES" dirty="0">
                <a:solidFill>
                  <a:schemeClr val="bg2">
                    <a:lumMod val="25000"/>
                  </a:schemeClr>
                </a:solidFill>
                <a:latin typeface="Arial" panose="020B0604020202020204" pitchFamily="34" charset="0"/>
                <a:cs typeface="Arial" panose="020B0604020202020204" pitchFamily="34" charset="0"/>
              </a:rPr>
              <a:t>. Esas siestas breves “son perfectas en entornos laborales, donde se suele requerir un rendimiento inmediato tras despertar. </a:t>
            </a:r>
            <a:endParaRPr lang="es-CO"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040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C9B8FE-6ADE-41FB-8EB0-BC3C903B0C80}"/>
              </a:ext>
            </a:extLst>
          </p:cNvPr>
          <p:cNvSpPr txBox="1"/>
          <p:nvPr/>
        </p:nvSpPr>
        <p:spPr>
          <a:xfrm>
            <a:off x="1423503" y="2556668"/>
            <a:ext cx="5355747" cy="2339102"/>
          </a:xfrm>
          <a:prstGeom prst="rect">
            <a:avLst/>
          </a:prstGeom>
          <a:noFill/>
        </p:spPr>
        <p:txBody>
          <a:bodyPr wrap="square">
            <a:spAutoFit/>
          </a:bodyPr>
          <a:lstStyle/>
          <a:p>
            <a:r>
              <a:rPr lang="es-ES" sz="2000" b="1" dirty="0">
                <a:solidFill>
                  <a:schemeClr val="bg2">
                    <a:lumMod val="75000"/>
                  </a:schemeClr>
                </a:solidFill>
                <a:latin typeface="Arial" panose="020B0604020202020204" pitchFamily="34" charset="0"/>
                <a:cs typeface="Arial" panose="020B0604020202020204" pitchFamily="34" charset="0"/>
              </a:rPr>
              <a:t>Lave rápido los platos</a:t>
            </a:r>
            <a:r>
              <a:rPr lang="es-ES" dirty="0">
                <a:solidFill>
                  <a:schemeClr val="bg2">
                    <a:lumMod val="25000"/>
                  </a:schemeClr>
                </a:solidFill>
                <a:latin typeface="Arial" panose="020B0604020202020204" pitchFamily="34" charset="0"/>
                <a:cs typeface="Arial" panose="020B0604020202020204" pitchFamily="34" charset="0"/>
              </a:rPr>
              <a:t>, siempre es más sencillo lavar los platos inmediatamente terminados de usar. Aplique este mismo principio con las actividades que no son tan agradables de realizar, diligencias, tareas, pendientes en general.</a:t>
            </a:r>
          </a:p>
          <a:p>
            <a:endParaRPr lang="es-ES" dirty="0">
              <a:solidFill>
                <a:schemeClr val="bg2">
                  <a:lumMod val="25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La mejor forma de ganar una discusión es ¡Evitándola!  </a:t>
            </a:r>
            <a:endParaRPr lang="es-CO" dirty="0">
              <a:solidFill>
                <a:schemeClr val="bg2">
                  <a:lumMod val="25000"/>
                </a:schemeClr>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C9805561-7071-43ED-8EAD-01FCA6DB92D1}"/>
              </a:ext>
            </a:extLst>
          </p:cNvPr>
          <p:cNvPicPr>
            <a:picLocks noChangeAspect="1"/>
          </p:cNvPicPr>
          <p:nvPr/>
        </p:nvPicPr>
        <p:blipFill>
          <a:blip r:embed="rId2"/>
          <a:stretch>
            <a:fillRect/>
          </a:stretch>
        </p:blipFill>
        <p:spPr>
          <a:xfrm>
            <a:off x="787587" y="4627072"/>
            <a:ext cx="205029" cy="173485"/>
          </a:xfrm>
          <a:prstGeom prst="rect">
            <a:avLst/>
          </a:prstGeom>
        </p:spPr>
      </p:pic>
      <p:sp>
        <p:nvSpPr>
          <p:cNvPr id="5" name="CuadroTexto 4">
            <a:extLst>
              <a:ext uri="{FF2B5EF4-FFF2-40B4-BE49-F238E27FC236}">
                <a16:creationId xmlns:a16="http://schemas.microsoft.com/office/drawing/2014/main" id="{CDDBF476-498E-4034-8512-5612B1C490E5}"/>
              </a:ext>
            </a:extLst>
          </p:cNvPr>
          <p:cNvSpPr txBox="1"/>
          <p:nvPr/>
        </p:nvSpPr>
        <p:spPr>
          <a:xfrm rot="16200000">
            <a:off x="-160914" y="3311353"/>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Bonus </a:t>
            </a:r>
            <a:r>
              <a:rPr lang="es-CO" sz="2200" b="1" dirty="0" err="1">
                <a:solidFill>
                  <a:schemeClr val="accent1"/>
                </a:solidFill>
                <a:latin typeface="Arial" panose="020B0604020202020204" pitchFamily="34" charset="0"/>
                <a:cs typeface="Arial" panose="020B0604020202020204" pitchFamily="34" charset="0"/>
              </a:rPr>
              <a:t>track</a:t>
            </a:r>
            <a:endParaRPr lang="es-CO" sz="2200" b="1" dirty="0">
              <a:solidFill>
                <a:schemeClr val="accent1"/>
              </a:solidFill>
              <a:latin typeface="Arial" panose="020B0604020202020204" pitchFamily="34" charset="0"/>
              <a:cs typeface="Arial" panose="020B0604020202020204" pitchFamily="34" charset="0"/>
            </a:endParaRPr>
          </a:p>
        </p:txBody>
      </p:sp>
      <p:pic>
        <p:nvPicPr>
          <p:cNvPr id="3" name="Imagen 2" descr="Una mano con comida&#10;&#10;Descripción generada automáticamente">
            <a:extLst>
              <a:ext uri="{FF2B5EF4-FFF2-40B4-BE49-F238E27FC236}">
                <a16:creationId xmlns:a16="http://schemas.microsoft.com/office/drawing/2014/main" id="{B8057AA5-A5FD-4FC9-ADE6-7913B39C63FA}"/>
              </a:ext>
            </a:extLst>
          </p:cNvPr>
          <p:cNvPicPr>
            <a:picLocks noChangeAspect="1"/>
          </p:cNvPicPr>
          <p:nvPr/>
        </p:nvPicPr>
        <p:blipFill>
          <a:blip r:embed="rId3">
            <a:duotone>
              <a:schemeClr val="bg2">
                <a:shade val="45000"/>
                <a:satMod val="135000"/>
              </a:schemeClr>
              <a:prstClr val="white"/>
            </a:duotone>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4922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hombre con un traje de color negro&#10;&#10;Descripción generada automáticamente con confianza media">
            <a:extLst>
              <a:ext uri="{FF2B5EF4-FFF2-40B4-BE49-F238E27FC236}">
                <a16:creationId xmlns:a16="http://schemas.microsoft.com/office/drawing/2014/main" id="{8C2C5367-7485-4619-A1F8-883E19A55DCB}"/>
              </a:ext>
            </a:extLst>
          </p:cNvPr>
          <p:cNvPicPr>
            <a:picLocks noChangeAspect="1"/>
          </p:cNvPicPr>
          <p:nvPr/>
        </p:nvPicPr>
        <p:blipFill>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flipH="1">
            <a:off x="8523092" y="26115"/>
            <a:ext cx="3406274" cy="5109411"/>
          </a:xfrm>
          <a:prstGeom prst="rect">
            <a:avLst/>
          </a:prstGeom>
        </p:spPr>
      </p:pic>
      <p:sp>
        <p:nvSpPr>
          <p:cNvPr id="14" name="Rectángulo 13">
            <a:extLst>
              <a:ext uri="{FF2B5EF4-FFF2-40B4-BE49-F238E27FC236}">
                <a16:creationId xmlns:a16="http://schemas.microsoft.com/office/drawing/2014/main" id="{3F75B6CD-67F8-498C-889C-3D1852C5F7D3}"/>
              </a:ext>
            </a:extLst>
          </p:cNvPr>
          <p:cNvSpPr/>
          <p:nvPr/>
        </p:nvSpPr>
        <p:spPr>
          <a:xfrm>
            <a:off x="0" y="0"/>
            <a:ext cx="3615070" cy="135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4"/>
          <a:stretch>
            <a:fillRect/>
          </a:stretch>
        </p:blipFill>
        <p:spPr>
          <a:xfrm>
            <a:off x="1613139" y="152009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9784" y="5003644"/>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8539" y="5572289"/>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2087887" y="1922931"/>
            <a:ext cx="6535115"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La naturaleza ya tiene la respuesta, ya sea como fuente de inspiración o como referente que debe ser leída e interpretada </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2085656" y="1407927"/>
            <a:ext cx="627826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Pequeños cambios pueden traer grandes transformaciones</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EC88D321-526A-439F-B370-D31F970C0C9E}"/>
              </a:ext>
            </a:extLst>
          </p:cNvPr>
          <p:cNvPicPr>
            <a:picLocks noChangeAspect="1"/>
          </p:cNvPicPr>
          <p:nvPr/>
        </p:nvPicPr>
        <p:blipFill>
          <a:blip r:embed="rId4"/>
          <a:stretch>
            <a:fillRect/>
          </a:stretch>
        </p:blipFill>
        <p:spPr>
          <a:xfrm>
            <a:off x="1638215" y="2041815"/>
            <a:ext cx="205029" cy="173485"/>
          </a:xfrm>
          <a:prstGeom prst="rect">
            <a:avLst/>
          </a:prstGeom>
        </p:spPr>
      </p:pic>
      <p:pic>
        <p:nvPicPr>
          <p:cNvPr id="11" name="Imagen 10">
            <a:extLst>
              <a:ext uri="{FF2B5EF4-FFF2-40B4-BE49-F238E27FC236}">
                <a16:creationId xmlns:a16="http://schemas.microsoft.com/office/drawing/2014/main" id="{18875913-BCDF-4FB6-AB20-E1EF2405A25D}"/>
              </a:ext>
            </a:extLst>
          </p:cNvPr>
          <p:cNvPicPr>
            <a:picLocks noChangeAspect="1"/>
          </p:cNvPicPr>
          <p:nvPr/>
        </p:nvPicPr>
        <p:blipFill>
          <a:blip r:embed="rId4"/>
          <a:stretch>
            <a:fillRect/>
          </a:stretch>
        </p:blipFill>
        <p:spPr>
          <a:xfrm>
            <a:off x="1627582" y="2768669"/>
            <a:ext cx="205029" cy="173485"/>
          </a:xfrm>
          <a:prstGeom prst="rect">
            <a:avLst/>
          </a:prstGeom>
        </p:spPr>
      </p:pic>
      <p:sp>
        <p:nvSpPr>
          <p:cNvPr id="16" name="CuadroTexto 15">
            <a:extLst>
              <a:ext uri="{FF2B5EF4-FFF2-40B4-BE49-F238E27FC236}">
                <a16:creationId xmlns:a16="http://schemas.microsoft.com/office/drawing/2014/main" id="{4E32E57E-86E3-4360-A2B6-760EF2134FD3}"/>
              </a:ext>
            </a:extLst>
          </p:cNvPr>
          <p:cNvSpPr txBox="1"/>
          <p:nvPr/>
        </p:nvSpPr>
        <p:spPr>
          <a:xfrm>
            <a:off x="2087887" y="3416798"/>
            <a:ext cx="6535115"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Uno puede hacer algo por su cuenta, en lugar de someterse a la adversidad o a una programación determinada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7FAF105D-7290-4F45-8503-931864D85B16}"/>
              </a:ext>
            </a:extLst>
          </p:cNvPr>
          <p:cNvSpPr txBox="1"/>
          <p:nvPr/>
        </p:nvSpPr>
        <p:spPr>
          <a:xfrm>
            <a:off x="2087887" y="2686953"/>
            <a:ext cx="7546819"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Que uno pueda incidir de forma parcial en su salud, su envejecimiento y, por tanto, en el curso de su vida, es básicamente una buena noticia</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F86AB0A4-A68B-4A7B-8EAC-8C2FA5004819}"/>
              </a:ext>
            </a:extLst>
          </p:cNvPr>
          <p:cNvPicPr>
            <a:picLocks noChangeAspect="1"/>
          </p:cNvPicPr>
          <p:nvPr/>
        </p:nvPicPr>
        <p:blipFill>
          <a:blip r:embed="rId4"/>
          <a:stretch>
            <a:fillRect/>
          </a:stretch>
        </p:blipFill>
        <p:spPr>
          <a:xfrm>
            <a:off x="1642026" y="3495523"/>
            <a:ext cx="205029" cy="173485"/>
          </a:xfrm>
          <a:prstGeom prst="rect">
            <a:avLst/>
          </a:prstGeom>
        </p:spPr>
      </p:pic>
      <p:pic>
        <p:nvPicPr>
          <p:cNvPr id="19" name="Imagen 18">
            <a:extLst>
              <a:ext uri="{FF2B5EF4-FFF2-40B4-BE49-F238E27FC236}">
                <a16:creationId xmlns:a16="http://schemas.microsoft.com/office/drawing/2014/main" id="{477BE5C7-9633-40E9-A0AF-0C3628EF54B6}"/>
              </a:ext>
            </a:extLst>
          </p:cNvPr>
          <p:cNvPicPr>
            <a:picLocks noChangeAspect="1"/>
          </p:cNvPicPr>
          <p:nvPr/>
        </p:nvPicPr>
        <p:blipFill>
          <a:blip r:embed="rId4"/>
          <a:stretch>
            <a:fillRect/>
          </a:stretch>
        </p:blipFill>
        <p:spPr>
          <a:xfrm>
            <a:off x="1655669" y="4273745"/>
            <a:ext cx="205029" cy="173485"/>
          </a:xfrm>
          <a:prstGeom prst="rect">
            <a:avLst/>
          </a:prstGeom>
        </p:spPr>
      </p:pic>
      <p:sp>
        <p:nvSpPr>
          <p:cNvPr id="20" name="CuadroTexto 19">
            <a:extLst>
              <a:ext uri="{FF2B5EF4-FFF2-40B4-BE49-F238E27FC236}">
                <a16:creationId xmlns:a16="http://schemas.microsoft.com/office/drawing/2014/main" id="{F72B89DA-5B26-40F4-896F-B9A983CD3A13}"/>
              </a:ext>
            </a:extLst>
          </p:cNvPr>
          <p:cNvSpPr txBox="1"/>
          <p:nvPr/>
        </p:nvSpPr>
        <p:spPr>
          <a:xfrm>
            <a:off x="2087887" y="4187133"/>
            <a:ext cx="7024215"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El placer proporcionado por un deporte, favorece la producción de endorfinas, estas actúan como fármacos internos</a:t>
            </a:r>
            <a:endParaRPr lang="es-CO"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818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94451CB9-F5BD-4B9C-B27B-04CF305AFCF6}"/>
              </a:ext>
            </a:extLst>
          </p:cNvPr>
          <p:cNvSpPr txBox="1"/>
          <p:nvPr/>
        </p:nvSpPr>
        <p:spPr>
          <a:xfrm>
            <a:off x="5260678" y="2718339"/>
            <a:ext cx="5180494"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ara entender la diferencia entre </a:t>
            </a:r>
            <a:r>
              <a:rPr lang="es-ES" sz="2000" b="1" dirty="0">
                <a:solidFill>
                  <a:srgbClr val="5C739C"/>
                </a:solidFill>
                <a:latin typeface="Arial" panose="020B0604020202020204" pitchFamily="34" charset="0"/>
                <a:ea typeface="Cambria Math" panose="02040503050406030204" pitchFamily="18" charset="0"/>
                <a:cs typeface="Arial" panose="020B0604020202020204" pitchFamily="34" charset="0"/>
              </a:rPr>
              <a:t>genética</a:t>
            </a:r>
            <a:endParaRPr lang="es-ES" b="1" dirty="0">
              <a:solidFill>
                <a:srgbClr val="5C739C"/>
              </a:solidFill>
              <a:latin typeface="Arial" panose="020B0604020202020204" pitchFamily="34" charset="0"/>
              <a:ea typeface="Cambria Math" panose="02040503050406030204" pitchFamily="18" charset="0"/>
              <a:cs typeface="Arial" panose="020B0604020202020204" pitchFamily="34"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974877" y="2302841"/>
            <a:ext cx="4273360" cy="1569660"/>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¿Qué es epigenética?</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2"/>
          <a:stretch>
            <a:fillRect/>
          </a:stretch>
        </p:blipFill>
        <p:spPr>
          <a:xfrm>
            <a:off x="792186" y="2726534"/>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3"/>
          <a:stretch>
            <a:fillRect/>
          </a:stretch>
        </p:blipFill>
        <p:spPr>
          <a:xfrm rot="16200000">
            <a:off x="4336429" y="3983578"/>
            <a:ext cx="571500" cy="152400"/>
          </a:xfrm>
          <a:prstGeom prst="rect">
            <a:avLst/>
          </a:prstGeom>
        </p:spPr>
      </p:pic>
      <p:sp>
        <p:nvSpPr>
          <p:cNvPr id="15" name="CuadroTexto 14">
            <a:extLst>
              <a:ext uri="{FF2B5EF4-FFF2-40B4-BE49-F238E27FC236}">
                <a16:creationId xmlns:a16="http://schemas.microsoft.com/office/drawing/2014/main" id="{294C3981-D818-4CF9-B827-7E3827D53FA3}"/>
              </a:ext>
            </a:extLst>
          </p:cNvPr>
          <p:cNvSpPr txBox="1"/>
          <p:nvPr/>
        </p:nvSpPr>
        <p:spPr>
          <a:xfrm>
            <a:off x="5328413" y="3774028"/>
            <a:ext cx="4673962" cy="1785104"/>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 partitura) y </a:t>
            </a:r>
            <a:r>
              <a:rPr lang="es-ES" sz="2000" b="1" dirty="0">
                <a:solidFill>
                  <a:srgbClr val="E83566"/>
                </a:solidFill>
                <a:latin typeface="Arial" panose="020B0604020202020204" pitchFamily="34" charset="0"/>
                <a:ea typeface="Cambria Math" panose="02040503050406030204" pitchFamily="18" charset="0"/>
                <a:cs typeface="Arial" panose="020B0604020202020204" pitchFamily="34" charset="0"/>
              </a:rPr>
              <a:t>epigenética</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 (la sinfonía), es importante notar que se percibe en la relación entre la ejecución de una partitura por unos músicos que tocan diversos instrumentos y la audición de la sinfonía que resultará de su interpretación.</a:t>
            </a:r>
            <a:endParaRPr lang="es-CO" dirty="0"/>
          </a:p>
        </p:txBody>
      </p:sp>
      <p:sp>
        <p:nvSpPr>
          <p:cNvPr id="8" name="CuadroTexto 7">
            <a:extLst>
              <a:ext uri="{FF2B5EF4-FFF2-40B4-BE49-F238E27FC236}">
                <a16:creationId xmlns:a16="http://schemas.microsoft.com/office/drawing/2014/main" id="{ECD690AD-2BCB-452B-8724-177C3929FB87}"/>
              </a:ext>
            </a:extLst>
          </p:cNvPr>
          <p:cNvSpPr txBox="1"/>
          <p:nvPr/>
        </p:nvSpPr>
        <p:spPr>
          <a:xfrm>
            <a:off x="5146638" y="2622916"/>
            <a:ext cx="36124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P</a:t>
            </a:r>
            <a:endParaRPr lang="es-CO" sz="8800" dirty="0">
              <a:ln>
                <a:solidFill>
                  <a:schemeClr val="bg2">
                    <a:lumMod val="25000"/>
                  </a:schemeClr>
                </a:solidFill>
              </a:ln>
              <a:noFill/>
              <a:latin typeface="Arial Black" panose="020B0A04020102020204" pitchFamily="34" charset="0"/>
            </a:endParaRPr>
          </a:p>
        </p:txBody>
      </p:sp>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DEF841E8-CA54-4BFA-A24B-FF5D654FA056}"/>
              </a:ext>
            </a:extLst>
          </p:cNvPr>
          <p:cNvPicPr>
            <a:picLocks noChangeAspect="1"/>
          </p:cNvPicPr>
          <p:nvPr/>
        </p:nvPicPr>
        <p:blipFill>
          <a:blip r:embed="rId2">
            <a:duotone>
              <a:schemeClr val="bg2">
                <a:shade val="45000"/>
                <a:satMod val="135000"/>
              </a:schemeClr>
              <a:prstClr val="white"/>
            </a:duotone>
          </a:blip>
          <a:stretch>
            <a:fillRect/>
          </a:stretch>
        </p:blipFill>
        <p:spPr>
          <a:xfrm rot="5400000">
            <a:off x="1255766" y="1063994"/>
            <a:ext cx="3878634" cy="5284382"/>
          </a:xfrm>
          <a:prstGeom prst="rect">
            <a:avLst/>
          </a:prstGeom>
        </p:spPr>
      </p:pic>
      <p:sp>
        <p:nvSpPr>
          <p:cNvPr id="7" name="CuadroTexto 6">
            <a:extLst>
              <a:ext uri="{FF2B5EF4-FFF2-40B4-BE49-F238E27FC236}">
                <a16:creationId xmlns:a16="http://schemas.microsoft.com/office/drawing/2014/main" id="{A6CCF6B4-C133-4BC3-B2CB-0461EA3C6B0B}"/>
              </a:ext>
            </a:extLst>
          </p:cNvPr>
          <p:cNvSpPr txBox="1"/>
          <p:nvPr/>
        </p:nvSpPr>
        <p:spPr>
          <a:xfrm>
            <a:off x="5953613" y="2752402"/>
            <a:ext cx="5426768" cy="289310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Nuestro organismo funciona como una gran orquesta. El corazón, los pulmones, el hígado… Cada uno tiene que tocar su partitura en armonía con el resto de los órganos para interpretar la sinfonía de la vida. </a:t>
            </a:r>
          </a:p>
          <a:p>
            <a:endParaRPr lang="es-ES" dirty="0">
              <a:solidFill>
                <a:schemeClr val="bg2">
                  <a:lumMod val="50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Nuestra </a:t>
            </a:r>
            <a:r>
              <a:rPr lang="es-ES" sz="2000" dirty="0">
                <a:solidFill>
                  <a:srgbClr val="E83566"/>
                </a:solidFill>
                <a:latin typeface="Arial" panose="020B0604020202020204" pitchFamily="34" charset="0"/>
                <a:cs typeface="Arial" panose="020B0604020202020204" pitchFamily="34" charset="0"/>
              </a:rPr>
              <a:t>sinfonía personal de la vida</a:t>
            </a:r>
            <a:r>
              <a:rPr lang="es-ES" dirty="0">
                <a:solidFill>
                  <a:schemeClr val="bg2">
                    <a:lumMod val="25000"/>
                  </a:schemeClr>
                </a:solidFill>
                <a:latin typeface="Arial" panose="020B0604020202020204" pitchFamily="34" charset="0"/>
                <a:cs typeface="Arial" panose="020B0604020202020204" pitchFamily="34" charset="0"/>
              </a:rPr>
              <a:t>. ¡Entender la importancia de la epigenética es tener la oportunidad de convertirnos en directores de orquesta de nuestro propio cuerpo!</a:t>
            </a:r>
            <a:endParaRPr lang="es-CO"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005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nterfaz de usuario gráfica, Aplicación&#10;&#10;Descripción generada automáticamente">
            <a:extLst>
              <a:ext uri="{FF2B5EF4-FFF2-40B4-BE49-F238E27FC236}">
                <a16:creationId xmlns:a16="http://schemas.microsoft.com/office/drawing/2014/main" id="{D1E1F330-6811-496C-B0E8-6BFCCA4C112F}"/>
              </a:ext>
            </a:extLst>
          </p:cNvPr>
          <p:cNvPicPr>
            <a:picLocks noChangeAspect="1"/>
          </p:cNvPicPr>
          <p:nvPr/>
        </p:nvPicPr>
        <p:blipFill>
          <a:blip r:embed="rId2">
            <a:grayscl/>
          </a:blip>
          <a:stretch>
            <a:fillRect/>
          </a:stretch>
        </p:blipFill>
        <p:spPr>
          <a:xfrm>
            <a:off x="1389810" y="2064360"/>
            <a:ext cx="9226675" cy="2606639"/>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4881310" y="4995165"/>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763715" y="1015065"/>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5086339" y="4897184"/>
            <a:ext cx="5530146" cy="36933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Solución a un problema, requerimiento, necesidad.</a:t>
            </a:r>
          </a:p>
        </p:txBody>
      </p:sp>
      <p:sp>
        <p:nvSpPr>
          <p:cNvPr id="16" name="Rectángulo 15">
            <a:extLst>
              <a:ext uri="{FF2B5EF4-FFF2-40B4-BE49-F238E27FC236}">
                <a16:creationId xmlns:a16="http://schemas.microsoft.com/office/drawing/2014/main" id="{2167DEB8-8D41-4C6D-B819-F266C2AAE715}"/>
              </a:ext>
            </a:extLst>
          </p:cNvPr>
          <p:cNvSpPr/>
          <p:nvPr/>
        </p:nvSpPr>
        <p:spPr>
          <a:xfrm>
            <a:off x="6575910" y="583433"/>
            <a:ext cx="4397355"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Algoritmo</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transporte, oscuro, naranja, vuelo&#10;&#10;Descripción generada automáticamente">
            <a:extLst>
              <a:ext uri="{FF2B5EF4-FFF2-40B4-BE49-F238E27FC236}">
                <a16:creationId xmlns:a16="http://schemas.microsoft.com/office/drawing/2014/main" id="{C405DF9E-9095-47B2-B764-E6348C7C1BF8}"/>
              </a:ext>
            </a:extLst>
          </p:cNvPr>
          <p:cNvPicPr>
            <a:picLocks noChangeAspect="1"/>
          </p:cNvPicPr>
          <p:nvPr/>
        </p:nvPicPr>
        <p:blipFill>
          <a:blip r:embed="rId2">
            <a:duotone>
              <a:prstClr val="black"/>
              <a:srgbClr val="E83566">
                <a:tint val="45000"/>
                <a:satMod val="400000"/>
              </a:srgbClr>
            </a:duotone>
          </a:blip>
          <a:stretch>
            <a:fillRect/>
          </a:stretch>
        </p:blipFill>
        <p:spPr>
          <a:xfrm rot="5400000">
            <a:off x="817713" y="649827"/>
            <a:ext cx="4572000" cy="6858000"/>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689178" y="2180140"/>
            <a:ext cx="7669553" cy="1446550"/>
          </a:xfrm>
          <a:prstGeom prst="rect">
            <a:avLst/>
          </a:prstGeom>
          <a:noFill/>
        </p:spPr>
        <p:txBody>
          <a:bodyPr wrap="square" rtlCol="0">
            <a:spAutoFit/>
          </a:bodyPr>
          <a:lstStyle/>
          <a:p>
            <a:r>
              <a:rPr lang="es-CO" sz="8800" b="1" dirty="0">
                <a:ln w="19050">
                  <a:solidFill>
                    <a:srgbClr val="5C739C"/>
                  </a:solidFill>
                </a:ln>
                <a:solidFill>
                  <a:schemeClr val="bg1"/>
                </a:solidFill>
                <a:latin typeface="Arial" panose="020B0604020202020204" pitchFamily="34" charset="0"/>
                <a:cs typeface="Arial" panose="020B0604020202020204" pitchFamily="34" charset="0"/>
              </a:rPr>
              <a:t>B</a:t>
            </a:r>
            <a:r>
              <a:rPr lang="es-CO" sz="8800" b="1" dirty="0">
                <a:ln w="19050">
                  <a:solidFill>
                    <a:srgbClr val="5C739C"/>
                  </a:solidFill>
                </a:ln>
                <a:noFill/>
                <a:latin typeface="Arial" panose="020B0604020202020204" pitchFamily="34" charset="0"/>
                <a:cs typeface="Arial" panose="020B0604020202020204" pitchFamily="34" charset="0"/>
              </a:rPr>
              <a:t>io</a:t>
            </a:r>
            <a:r>
              <a:rPr lang="es-CO" sz="8800" b="1" dirty="0">
                <a:ln w="19050">
                  <a:solidFill>
                    <a:srgbClr val="5C739C"/>
                  </a:solidFill>
                </a:ln>
                <a:solidFill>
                  <a:schemeClr val="bg1"/>
                </a:solidFill>
                <a:latin typeface="Arial" panose="020B0604020202020204" pitchFamily="34" charset="0"/>
                <a:cs typeface="Arial" panose="020B0604020202020204" pitchFamily="34" charset="0"/>
              </a:rPr>
              <a:t>in</a:t>
            </a:r>
            <a:r>
              <a:rPr lang="es-CO" sz="8800" b="1" dirty="0">
                <a:ln w="19050">
                  <a:solidFill>
                    <a:srgbClr val="5C739C"/>
                  </a:solidFill>
                </a:ln>
                <a:noFill/>
                <a:latin typeface="Arial" panose="020B0604020202020204" pitchFamily="34" charset="0"/>
                <a:cs typeface="Arial" panose="020B0604020202020204" pitchFamily="34" charset="0"/>
              </a:rPr>
              <a:t>spirados</a:t>
            </a:r>
          </a:p>
        </p:txBody>
      </p:sp>
      <p:sp>
        <p:nvSpPr>
          <p:cNvPr id="2" name="CuadroTexto 1">
            <a:extLst>
              <a:ext uri="{FF2B5EF4-FFF2-40B4-BE49-F238E27FC236}">
                <a16:creationId xmlns:a16="http://schemas.microsoft.com/office/drawing/2014/main" id="{FB10ED75-47F3-3047-9E3C-3A57DE50F599}"/>
              </a:ext>
            </a:extLst>
          </p:cNvPr>
          <p:cNvSpPr txBox="1"/>
          <p:nvPr/>
        </p:nvSpPr>
        <p:spPr>
          <a:xfrm>
            <a:off x="1079119" y="2046167"/>
            <a:ext cx="2024594"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algoritmos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874090" y="2197813"/>
            <a:ext cx="194467"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8770936" y="2583947"/>
            <a:ext cx="571500" cy="144549"/>
          </a:xfrm>
          <a:prstGeom prst="rect">
            <a:avLst/>
          </a:prstGeom>
        </p:spPr>
      </p:pic>
      <p:sp>
        <p:nvSpPr>
          <p:cNvPr id="21" name="CuadroTexto 20">
            <a:extLst>
              <a:ext uri="{FF2B5EF4-FFF2-40B4-BE49-F238E27FC236}">
                <a16:creationId xmlns:a16="http://schemas.microsoft.com/office/drawing/2014/main" id="{56DD8F15-3FE8-4819-910C-31D5766136EF}"/>
              </a:ext>
            </a:extLst>
          </p:cNvPr>
          <p:cNvSpPr txBox="1"/>
          <p:nvPr/>
        </p:nvSpPr>
        <p:spPr>
          <a:xfrm>
            <a:off x="6098093" y="3916029"/>
            <a:ext cx="4521276"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La naturaleza, ya tiene resueltos muchos de los requerimientos que hemos tenido y tendremos a lo largo de nuestra vida </a:t>
            </a:r>
          </a:p>
        </p:txBody>
      </p:sp>
      <p:pic>
        <p:nvPicPr>
          <p:cNvPr id="6" name="Imagen 5" descr="Imagen en blanco y negro&#10;&#10;Descripción generada automáticamente con confianza media">
            <a:extLst>
              <a:ext uri="{FF2B5EF4-FFF2-40B4-BE49-F238E27FC236}">
                <a16:creationId xmlns:a16="http://schemas.microsoft.com/office/drawing/2014/main" id="{63596772-C2C2-405B-8F6C-A645C9EC6CD4}"/>
              </a:ext>
            </a:extLst>
          </p:cNvPr>
          <p:cNvPicPr>
            <a:picLocks noChangeAspect="1"/>
          </p:cNvPicPr>
          <p:nvPr/>
        </p:nvPicPr>
        <p:blipFill rotWithShape="1">
          <a:blip r:embed="rId5">
            <a:duotone>
              <a:schemeClr val="accent1">
                <a:shade val="45000"/>
                <a:satMod val="135000"/>
              </a:schemeClr>
              <a:prstClr val="white"/>
            </a:duotone>
          </a:blip>
          <a:srcRect l="52165"/>
          <a:stretch/>
        </p:blipFill>
        <p:spPr>
          <a:xfrm rot="16014121">
            <a:off x="6050375" y="-830909"/>
            <a:ext cx="1635897" cy="4526289"/>
          </a:xfrm>
          <a:prstGeom prst="rect">
            <a:avLst/>
          </a:prstGeom>
        </p:spPr>
      </p:pic>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circuito electrónico&#10;&#10;Descripción generada automáticamente con confianza baja">
            <a:extLst>
              <a:ext uri="{FF2B5EF4-FFF2-40B4-BE49-F238E27FC236}">
                <a16:creationId xmlns:a16="http://schemas.microsoft.com/office/drawing/2014/main" id="{9ED7240E-48B3-4A84-BA18-FDB65157CD0D}"/>
              </a:ext>
            </a:extLst>
          </p:cNvPr>
          <p:cNvPicPr>
            <a:picLocks noChangeAspect="1"/>
          </p:cNvPicPr>
          <p:nvPr/>
        </p:nvPicPr>
        <p:blipFill>
          <a:blip r:embed="rId2">
            <a:clrChange>
              <a:clrFrom>
                <a:srgbClr val="FFFFFF"/>
              </a:clrFrom>
              <a:clrTo>
                <a:srgbClr val="FFFFFF">
                  <a:alpha val="0"/>
                </a:srgbClr>
              </a:clrTo>
            </a:clrChange>
            <a:duotone>
              <a:prstClr val="black"/>
              <a:srgbClr val="E83566">
                <a:tint val="45000"/>
                <a:satMod val="400000"/>
              </a:srgbClr>
            </a:duotone>
          </a:blip>
          <a:stretch>
            <a:fillRect/>
          </a:stretch>
        </p:blipFill>
        <p:spPr>
          <a:xfrm>
            <a:off x="2175508" y="2207018"/>
            <a:ext cx="4238221" cy="3590390"/>
          </a:xfrm>
          <a:prstGeom prst="rect">
            <a:avLst/>
          </a:prstGeom>
        </p:spPr>
      </p:pic>
      <p:pic>
        <p:nvPicPr>
          <p:cNvPr id="8" name="Imagen 7" descr="Patrón de fondo&#10;&#10;Descripción generada automáticamente">
            <a:extLst>
              <a:ext uri="{FF2B5EF4-FFF2-40B4-BE49-F238E27FC236}">
                <a16:creationId xmlns:a16="http://schemas.microsoft.com/office/drawing/2014/main" id="{9977ED55-80E8-422E-AB69-AA3EDAE296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704882" y="975875"/>
            <a:ext cx="3830196" cy="3038214"/>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6248400" y="4433544"/>
            <a:ext cx="798648"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CPU</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5"/>
          <a:stretch>
            <a:fillRect/>
          </a:stretch>
        </p:blipFill>
        <p:spPr>
          <a:xfrm>
            <a:off x="2091624" y="382872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6"/>
          <a:stretch>
            <a:fillRect/>
          </a:stretch>
        </p:blipFill>
        <p:spPr>
          <a:xfrm rot="16200000">
            <a:off x="5929599" y="4740418"/>
            <a:ext cx="571500" cy="152400"/>
          </a:xfrm>
          <a:prstGeom prst="rect">
            <a:avLst/>
          </a:prstGeom>
        </p:spPr>
      </p:pic>
      <p:sp>
        <p:nvSpPr>
          <p:cNvPr id="19" name="CuadroTexto 18">
            <a:extLst>
              <a:ext uri="{FF2B5EF4-FFF2-40B4-BE49-F238E27FC236}">
                <a16:creationId xmlns:a16="http://schemas.microsoft.com/office/drawing/2014/main" id="{7B3CDDAF-FB77-4A76-81E6-32EED64DCC8B}"/>
              </a:ext>
            </a:extLst>
          </p:cNvPr>
          <p:cNvSpPr txBox="1"/>
          <p:nvPr/>
        </p:nvSpPr>
        <p:spPr>
          <a:xfrm>
            <a:off x="6248400" y="4816618"/>
            <a:ext cx="3749938" cy="369332"/>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Unidad central de procesamiento</a:t>
            </a:r>
          </a:p>
        </p:txBody>
      </p:sp>
      <p:sp>
        <p:nvSpPr>
          <p:cNvPr id="9" name="Rectángulo 8">
            <a:extLst>
              <a:ext uri="{FF2B5EF4-FFF2-40B4-BE49-F238E27FC236}">
                <a16:creationId xmlns:a16="http://schemas.microsoft.com/office/drawing/2014/main" id="{C85ABDBB-B183-463D-9E22-6EF5819862C3}"/>
              </a:ext>
            </a:extLst>
          </p:cNvPr>
          <p:cNvSpPr/>
          <p:nvPr/>
        </p:nvSpPr>
        <p:spPr>
          <a:xfrm>
            <a:off x="0" y="0"/>
            <a:ext cx="4027307" cy="160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1568121" y="2867782"/>
            <a:ext cx="6508856" cy="1015663"/>
          </a:xfrm>
          <a:prstGeom prst="rect">
            <a:avLst/>
          </a:prstGeom>
          <a:noFill/>
        </p:spPr>
        <p:txBody>
          <a:bodyPr wrap="square" rtlCol="0">
            <a:spAutoFit/>
          </a:bodyPr>
          <a:lstStyle/>
          <a:p>
            <a:r>
              <a:rPr lang="es-CO" sz="6000" b="1" dirty="0">
                <a:ln w="19050">
                  <a:solidFill>
                    <a:srgbClr val="5C739C"/>
                  </a:solidFill>
                </a:ln>
                <a:noFill/>
                <a:latin typeface="Arial" panose="020B0604020202020204" pitchFamily="34" charset="0"/>
                <a:cs typeface="Arial" panose="020B0604020202020204" pitchFamily="34" charset="0"/>
              </a:rPr>
              <a:t>Microprocesador</a:t>
            </a:r>
          </a:p>
        </p:txBody>
      </p:sp>
      <p:sp>
        <p:nvSpPr>
          <p:cNvPr id="15" name="CuadroTexto 14">
            <a:extLst>
              <a:ext uri="{FF2B5EF4-FFF2-40B4-BE49-F238E27FC236}">
                <a16:creationId xmlns:a16="http://schemas.microsoft.com/office/drawing/2014/main" id="{81BDA524-16D4-4104-93E2-64214AB4CD55}"/>
              </a:ext>
            </a:extLst>
          </p:cNvPr>
          <p:cNvSpPr txBox="1"/>
          <p:nvPr/>
        </p:nvSpPr>
        <p:spPr>
          <a:xfrm rot="16200000">
            <a:off x="7554652" y="1102619"/>
            <a:ext cx="2978532" cy="1015663"/>
          </a:xfrm>
          <a:prstGeom prst="rect">
            <a:avLst/>
          </a:prstGeom>
          <a:noFill/>
        </p:spPr>
        <p:txBody>
          <a:bodyPr wrap="square" rtlCol="0">
            <a:spAutoFit/>
          </a:bodyPr>
          <a:lstStyle/>
          <a:p>
            <a:r>
              <a:rPr lang="es-CO" sz="6000" b="1" dirty="0">
                <a:ln w="19050">
                  <a:solidFill>
                    <a:srgbClr val="5C739C"/>
                  </a:solidFill>
                </a:ln>
                <a:noFill/>
                <a:latin typeface="Arial" panose="020B0604020202020204" pitchFamily="34" charset="0"/>
                <a:cs typeface="Arial" panose="020B0604020202020204" pitchFamily="34" charset="0"/>
              </a:rPr>
              <a:t>cerebro</a:t>
            </a:r>
          </a:p>
        </p:txBody>
      </p:sp>
      <p:pic>
        <p:nvPicPr>
          <p:cNvPr id="16" name="Imagen 15">
            <a:extLst>
              <a:ext uri="{FF2B5EF4-FFF2-40B4-BE49-F238E27FC236}">
                <a16:creationId xmlns:a16="http://schemas.microsoft.com/office/drawing/2014/main" id="{C34DF210-A0DE-4CDD-8DE6-05650AB5711F}"/>
              </a:ext>
            </a:extLst>
          </p:cNvPr>
          <p:cNvPicPr>
            <a:picLocks noChangeAspect="1"/>
          </p:cNvPicPr>
          <p:nvPr/>
        </p:nvPicPr>
        <p:blipFill>
          <a:blip r:embed="rId5"/>
          <a:stretch>
            <a:fillRect/>
          </a:stretch>
        </p:blipFill>
        <p:spPr>
          <a:xfrm>
            <a:off x="8563524" y="1953629"/>
            <a:ext cx="205029" cy="173485"/>
          </a:xfrm>
          <a:prstGeom prst="rect">
            <a:avLst/>
          </a:prstGeom>
        </p:spPr>
      </p:pic>
      <p:sp>
        <p:nvSpPr>
          <p:cNvPr id="17" name="CuadroTexto 16">
            <a:extLst>
              <a:ext uri="{FF2B5EF4-FFF2-40B4-BE49-F238E27FC236}">
                <a16:creationId xmlns:a16="http://schemas.microsoft.com/office/drawing/2014/main" id="{E06B45AE-03E3-4C2E-9C95-4DDB2D1ADB86}"/>
              </a:ext>
            </a:extLst>
          </p:cNvPr>
          <p:cNvSpPr txBox="1"/>
          <p:nvPr/>
        </p:nvSpPr>
        <p:spPr>
          <a:xfrm>
            <a:off x="7987229" y="3669818"/>
            <a:ext cx="2544896" cy="307777"/>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1400" dirty="0"/>
              <a:t>Una sola cosa a la vez</a:t>
            </a:r>
          </a:p>
        </p:txBody>
      </p:sp>
      <p:sp>
        <p:nvSpPr>
          <p:cNvPr id="18" name="CuadroTexto 17">
            <a:extLst>
              <a:ext uri="{FF2B5EF4-FFF2-40B4-BE49-F238E27FC236}">
                <a16:creationId xmlns:a16="http://schemas.microsoft.com/office/drawing/2014/main" id="{642F457C-F811-4AA8-98C8-469EB853F350}"/>
              </a:ext>
            </a:extLst>
          </p:cNvPr>
          <p:cNvSpPr txBox="1"/>
          <p:nvPr/>
        </p:nvSpPr>
        <p:spPr>
          <a:xfrm>
            <a:off x="2276779" y="5697459"/>
            <a:ext cx="2544896" cy="523220"/>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1400" dirty="0"/>
              <a:t>Multiproceso, varios cerebros - actualidad</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en blanco y negro&#10;&#10;Descripción generada automáticamente con confianza baja">
            <a:extLst>
              <a:ext uri="{FF2B5EF4-FFF2-40B4-BE49-F238E27FC236}">
                <a16:creationId xmlns:a16="http://schemas.microsoft.com/office/drawing/2014/main" id="{34552CEA-EE78-4C47-920F-CC464BE4BA5B}"/>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0746" y="3365107"/>
            <a:ext cx="2857500" cy="28575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a:off x="1652125" y="3265967"/>
            <a:ext cx="571500" cy="152400"/>
          </a:xfrm>
          <a:prstGeom prst="rect">
            <a:avLst/>
          </a:prstGeom>
        </p:spPr>
      </p:pic>
      <p:sp>
        <p:nvSpPr>
          <p:cNvPr id="20" name="CuadroTexto 19">
            <a:extLst>
              <a:ext uri="{FF2B5EF4-FFF2-40B4-BE49-F238E27FC236}">
                <a16:creationId xmlns:a16="http://schemas.microsoft.com/office/drawing/2014/main" id="{45034960-8DE3-40CF-9468-654D765CF2AC}"/>
              </a:ext>
            </a:extLst>
          </p:cNvPr>
          <p:cNvSpPr txBox="1"/>
          <p:nvPr/>
        </p:nvSpPr>
        <p:spPr>
          <a:xfrm>
            <a:off x="2221838" y="2967535"/>
            <a:ext cx="4199243" cy="1200329"/>
          </a:xfrm>
          <a:prstGeom prst="rect">
            <a:avLst/>
          </a:prstGeom>
          <a:noFill/>
        </p:spPr>
        <p:txBody>
          <a:bodyPr wrap="square">
            <a:spAutoFit/>
          </a:bodyPr>
          <a:lstStyle/>
          <a:p>
            <a:r>
              <a:rPr lang="en-US" sz="7200" dirty="0">
                <a:ln>
                  <a:solidFill>
                    <a:srgbClr val="E83566"/>
                  </a:solidFill>
                </a:ln>
                <a:solidFill>
                  <a:srgbClr val="E83566"/>
                </a:solidFill>
                <a:latin typeface="Arial Black" panose="020B0A04020102020204" pitchFamily="34" charset="0"/>
                <a:ea typeface="Cambria Math" panose="02040503050406030204" pitchFamily="18" charset="0"/>
              </a:rPr>
              <a:t>M</a:t>
            </a:r>
            <a:r>
              <a:rPr lang="en-US" sz="7200" dirty="0">
                <a:ln>
                  <a:solidFill>
                    <a:srgbClr val="E83566"/>
                  </a:solidFill>
                </a:ln>
                <a:noFill/>
                <a:latin typeface="Arial Black" panose="020B0A04020102020204" pitchFamily="34" charset="0"/>
                <a:ea typeface="Cambria Math" panose="02040503050406030204" pitchFamily="18" charset="0"/>
              </a:rPr>
              <a:t>oore</a:t>
            </a:r>
            <a:endParaRPr lang="es-CO" sz="7200" dirty="0">
              <a:ln>
                <a:solidFill>
                  <a:srgbClr val="E83566"/>
                </a:solidFill>
              </a:ln>
              <a:noFill/>
              <a:latin typeface="Arial Black" panose="020B0A04020102020204" pitchFamily="34" charset="0"/>
            </a:endParaRPr>
          </a:p>
        </p:txBody>
      </p:sp>
      <p:sp>
        <p:nvSpPr>
          <p:cNvPr id="21" name="CuadroTexto 20">
            <a:extLst>
              <a:ext uri="{FF2B5EF4-FFF2-40B4-BE49-F238E27FC236}">
                <a16:creationId xmlns:a16="http://schemas.microsoft.com/office/drawing/2014/main" id="{5AB5D8CF-20F9-4EED-A0E2-3A4538424758}"/>
              </a:ext>
            </a:extLst>
          </p:cNvPr>
          <p:cNvSpPr txBox="1"/>
          <p:nvPr/>
        </p:nvSpPr>
        <p:spPr>
          <a:xfrm>
            <a:off x="3125728" y="2867909"/>
            <a:ext cx="701871"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Ley</a:t>
            </a:r>
          </a:p>
        </p:txBody>
      </p:sp>
      <p:sp>
        <p:nvSpPr>
          <p:cNvPr id="26" name="CuadroTexto 25">
            <a:extLst>
              <a:ext uri="{FF2B5EF4-FFF2-40B4-BE49-F238E27FC236}">
                <a16:creationId xmlns:a16="http://schemas.microsoft.com/office/drawing/2014/main" id="{5DD91B60-B759-497C-AE37-E63A3643A51C}"/>
              </a:ext>
            </a:extLst>
          </p:cNvPr>
          <p:cNvSpPr txBox="1"/>
          <p:nvPr/>
        </p:nvSpPr>
        <p:spPr>
          <a:xfrm>
            <a:off x="5617348" y="1951872"/>
            <a:ext cx="4352813" cy="2031325"/>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La complejidad de los componentes de costes mínimos se ha incrementado a un ritmo de aproximadamente un factor de dos por año –señalo-. No hay motivos para creer que no vaya a mantenerse casi constante a lo largo de los próximos diez años como mínimo.</a:t>
            </a:r>
          </a:p>
        </p:txBody>
      </p:sp>
      <p:sp>
        <p:nvSpPr>
          <p:cNvPr id="9" name="Rectángulo 8">
            <a:extLst>
              <a:ext uri="{FF2B5EF4-FFF2-40B4-BE49-F238E27FC236}">
                <a16:creationId xmlns:a16="http://schemas.microsoft.com/office/drawing/2014/main" id="{C7D3B255-5050-45FA-B3F2-013925738ADB}"/>
              </a:ext>
            </a:extLst>
          </p:cNvPr>
          <p:cNvSpPr/>
          <p:nvPr/>
        </p:nvSpPr>
        <p:spPr>
          <a:xfrm>
            <a:off x="3125728" y="3868665"/>
            <a:ext cx="2354861"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1965</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0" name="CuadroTexto 9">
            <a:extLst>
              <a:ext uri="{FF2B5EF4-FFF2-40B4-BE49-F238E27FC236}">
                <a16:creationId xmlns:a16="http://schemas.microsoft.com/office/drawing/2014/main" id="{757F6AC2-DBC2-42F1-9001-249E76EBA4C2}"/>
              </a:ext>
            </a:extLst>
          </p:cNvPr>
          <p:cNvSpPr txBox="1"/>
          <p:nvPr/>
        </p:nvSpPr>
        <p:spPr>
          <a:xfrm>
            <a:off x="5617348" y="4528495"/>
            <a:ext cx="4352813" cy="1477328"/>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50000"/>
                  </a:schemeClr>
                </a:solidFill>
              </a:rPr>
              <a:t>Pasados 10 años, se comprobó que tenía razón, entonces Moore modificó su ley; redujo el índice a la mitad y profetizó que el número de transistores se duplicaría cada dos años.</a:t>
            </a:r>
          </a:p>
        </p:txBody>
      </p:sp>
      <p:sp>
        <p:nvSpPr>
          <p:cNvPr id="14" name="CuadroTexto 13">
            <a:extLst>
              <a:ext uri="{FF2B5EF4-FFF2-40B4-BE49-F238E27FC236}">
                <a16:creationId xmlns:a16="http://schemas.microsoft.com/office/drawing/2014/main" id="{4CC0738C-D917-499A-A093-FB2E9E5C53D3}"/>
              </a:ext>
            </a:extLst>
          </p:cNvPr>
          <p:cNvSpPr txBox="1"/>
          <p:nvPr/>
        </p:nvSpPr>
        <p:spPr>
          <a:xfrm>
            <a:off x="2061143" y="5619413"/>
            <a:ext cx="2129170" cy="646331"/>
          </a:xfrm>
          <a:prstGeom prst="rect">
            <a:avLst/>
          </a:prstGeom>
          <a:noFill/>
        </p:spPr>
        <p:txBody>
          <a:bodyPr wrap="square">
            <a:spAutoFit/>
          </a:bodyPr>
          <a:lstStyle/>
          <a:p>
            <a:r>
              <a:rPr lang="es-ES" sz="1200" dirty="0">
                <a:solidFill>
                  <a:schemeClr val="tx1">
                    <a:lumMod val="65000"/>
                    <a:lumOff val="35000"/>
                  </a:schemeClr>
                </a:solidFill>
                <a:latin typeface="Arial" panose="020B0604020202020204" pitchFamily="34" charset="0"/>
                <a:cs typeface="Arial" panose="020B0604020202020204" pitchFamily="34" charset="0"/>
              </a:rPr>
              <a:t>"un método y un aparato para controlar corrientes eléctricas" </a:t>
            </a:r>
            <a:endParaRPr lang="es-CO" sz="12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9" name="Imagen 18" descr="Imagen en blanco y negro&#10;&#10;Descripción generada automáticamente con confianza media">
            <a:extLst>
              <a:ext uri="{FF2B5EF4-FFF2-40B4-BE49-F238E27FC236}">
                <a16:creationId xmlns:a16="http://schemas.microsoft.com/office/drawing/2014/main" id="{DFEE7F0C-B759-4A37-A9DB-69BC630F1031}"/>
              </a:ext>
            </a:extLst>
          </p:cNvPr>
          <p:cNvPicPr>
            <a:picLocks noChangeAspect="1"/>
          </p:cNvPicPr>
          <p:nvPr/>
        </p:nvPicPr>
        <p:blipFill>
          <a:blip r:embed="rId5">
            <a:duotone>
              <a:schemeClr val="accent1">
                <a:shade val="45000"/>
                <a:satMod val="135000"/>
              </a:schemeClr>
              <a:prstClr val="white"/>
            </a:duotone>
          </a:blip>
          <a:stretch>
            <a:fillRect/>
          </a:stretch>
        </p:blipFill>
        <p:spPr>
          <a:xfrm flipH="1">
            <a:off x="1283581" y="5139822"/>
            <a:ext cx="895483" cy="895483"/>
          </a:xfrm>
          <a:prstGeom prst="rect">
            <a:avLst/>
          </a:prstGeom>
        </p:spPr>
      </p:pic>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203234" y="1219202"/>
            <a:ext cx="571500" cy="152400"/>
          </a:xfrm>
          <a:prstGeom prst="rect">
            <a:avLst/>
          </a:prstGeom>
        </p:spPr>
      </p:pic>
      <p:sp>
        <p:nvSpPr>
          <p:cNvPr id="7" name="Rectángulo 6">
            <a:extLst>
              <a:ext uri="{FF2B5EF4-FFF2-40B4-BE49-F238E27FC236}">
                <a16:creationId xmlns:a16="http://schemas.microsoft.com/office/drawing/2014/main" id="{2178DB87-D315-4D34-AB2A-6C0F9ABA65EB}"/>
              </a:ext>
            </a:extLst>
          </p:cNvPr>
          <p:cNvSpPr/>
          <p:nvPr/>
        </p:nvSpPr>
        <p:spPr>
          <a:xfrm>
            <a:off x="9409814" y="0"/>
            <a:ext cx="27821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B002CFD4-7CAA-446C-B084-8923E3B0ED62}"/>
              </a:ext>
            </a:extLst>
          </p:cNvPr>
          <p:cNvSpPr/>
          <p:nvPr/>
        </p:nvSpPr>
        <p:spPr>
          <a:xfrm>
            <a:off x="0" y="0"/>
            <a:ext cx="27821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Gráfico, Gráfico de dispersión&#10;&#10;Descripción generada automáticamente">
            <a:extLst>
              <a:ext uri="{FF2B5EF4-FFF2-40B4-BE49-F238E27FC236}">
                <a16:creationId xmlns:a16="http://schemas.microsoft.com/office/drawing/2014/main" id="{60738492-29EE-4DDA-9B9B-710C09B490E5}"/>
              </a:ext>
            </a:extLst>
          </p:cNvPr>
          <p:cNvPicPr>
            <a:picLocks noChangeAspect="1"/>
          </p:cNvPicPr>
          <p:nvPr/>
        </p:nvPicPr>
        <p:blipFill>
          <a:blip r:embed="rId3">
            <a:grayscl/>
          </a:blip>
          <a:stretch>
            <a:fillRect/>
          </a:stretch>
        </p:blipFill>
        <p:spPr>
          <a:xfrm>
            <a:off x="2549821" y="238225"/>
            <a:ext cx="9007770" cy="6406777"/>
          </a:xfrm>
          <a:prstGeom prst="rect">
            <a:avLst/>
          </a:prstGeom>
        </p:spPr>
      </p:pic>
      <p:sp>
        <p:nvSpPr>
          <p:cNvPr id="14" name="CuadroTexto 13">
            <a:extLst>
              <a:ext uri="{FF2B5EF4-FFF2-40B4-BE49-F238E27FC236}">
                <a16:creationId xmlns:a16="http://schemas.microsoft.com/office/drawing/2014/main" id="{5099AD29-1186-45C5-8DD6-DC0345365F62}"/>
              </a:ext>
            </a:extLst>
          </p:cNvPr>
          <p:cNvSpPr txBox="1"/>
          <p:nvPr/>
        </p:nvSpPr>
        <p:spPr>
          <a:xfrm>
            <a:off x="526942" y="1581152"/>
            <a:ext cx="2022879" cy="4339650"/>
          </a:xfrm>
          <a:prstGeom prst="rect">
            <a:avLst/>
          </a:prstGeom>
          <a:noFill/>
        </p:spPr>
        <p:txBody>
          <a:bodyPr wrap="square">
            <a:spAutoFit/>
          </a:bodyPr>
          <a:lstStyle/>
          <a:p>
            <a:r>
              <a:rPr lang="es-ES" sz="1200" dirty="0">
                <a:solidFill>
                  <a:schemeClr val="tx1">
                    <a:lumMod val="75000"/>
                    <a:lumOff val="25000"/>
                  </a:schemeClr>
                </a:solidFill>
                <a:latin typeface="Arial" panose="020B0604020202020204" pitchFamily="34" charset="0"/>
                <a:cs typeface="Arial" panose="020B0604020202020204" pitchFamily="34" charset="0"/>
              </a:rPr>
              <a:t>La litografía despareció con la invención de la imprenta, sin embargo, la fotolitografía en semiconductores usa un principio muy similar. </a:t>
            </a:r>
          </a:p>
          <a:p>
            <a:endParaRPr lang="es-ES" sz="1200" dirty="0">
              <a:solidFill>
                <a:schemeClr val="tx1">
                  <a:lumMod val="75000"/>
                  <a:lumOff val="25000"/>
                </a:schemeClr>
              </a:solidFill>
              <a:latin typeface="Arial" panose="020B0604020202020204" pitchFamily="34" charset="0"/>
              <a:cs typeface="Arial" panose="020B0604020202020204" pitchFamily="34" charset="0"/>
            </a:endParaRPr>
          </a:p>
          <a:p>
            <a:r>
              <a:rPr lang="es-ES" sz="1200" dirty="0">
                <a:solidFill>
                  <a:schemeClr val="tx1">
                    <a:lumMod val="75000"/>
                    <a:lumOff val="25000"/>
                  </a:schemeClr>
                </a:solidFill>
                <a:latin typeface="Arial" panose="020B0604020202020204" pitchFamily="34" charset="0"/>
                <a:cs typeface="Arial" panose="020B0604020202020204" pitchFamily="34" charset="0"/>
              </a:rPr>
              <a:t>En la fotolitografía de semiconductores la piedra vendría a ser un filtro o máscara fotográfica con el diseño del chip a fabricar. Se apunta un haz de luz hacia la oblea de silicio y entre ambos se coloca dicho filtro fotográfico.</a:t>
            </a:r>
          </a:p>
          <a:p>
            <a:r>
              <a:rPr lang="es-ES" sz="1200" dirty="0">
                <a:solidFill>
                  <a:schemeClr val="tx1">
                    <a:lumMod val="75000"/>
                    <a:lumOff val="25000"/>
                  </a:schemeClr>
                </a:solidFill>
                <a:latin typeface="Arial" panose="020B0604020202020204" pitchFamily="34" charset="0"/>
                <a:cs typeface="Arial" panose="020B0604020202020204" pitchFamily="34" charset="0"/>
              </a:rPr>
              <a:t>La </a:t>
            </a:r>
            <a:r>
              <a:rPr lang="es-ES" sz="1200" b="1" dirty="0">
                <a:solidFill>
                  <a:schemeClr val="tx1">
                    <a:lumMod val="75000"/>
                    <a:lumOff val="25000"/>
                  </a:schemeClr>
                </a:solidFill>
                <a:latin typeface="Arial" panose="020B0604020202020204" pitchFamily="34" charset="0"/>
                <a:cs typeface="Arial" panose="020B0604020202020204" pitchFamily="34" charset="0"/>
              </a:rPr>
              <a:t>oblea de silicio</a:t>
            </a:r>
            <a:r>
              <a:rPr lang="es-ES" sz="1200" dirty="0">
                <a:solidFill>
                  <a:schemeClr val="tx1">
                    <a:lumMod val="75000"/>
                    <a:lumOff val="25000"/>
                  </a:schemeClr>
                </a:solidFill>
                <a:latin typeface="Arial" panose="020B0604020202020204" pitchFamily="34" charset="0"/>
                <a:cs typeface="Arial" panose="020B0604020202020204" pitchFamily="34" charset="0"/>
              </a:rPr>
              <a:t>, también conocida como sustrato en la industria, es una finísima capa circular de silicio en la cual se “graban” muchos chips idénticos al mismo tiempo.</a:t>
            </a:r>
          </a:p>
        </p:txBody>
      </p:sp>
      <p:sp>
        <p:nvSpPr>
          <p:cNvPr id="16" name="CuadroTexto 15">
            <a:extLst>
              <a:ext uri="{FF2B5EF4-FFF2-40B4-BE49-F238E27FC236}">
                <a16:creationId xmlns:a16="http://schemas.microsoft.com/office/drawing/2014/main" id="{06434266-E275-4DBB-B119-1DF2DA126DC3}"/>
              </a:ext>
            </a:extLst>
          </p:cNvPr>
          <p:cNvSpPr txBox="1"/>
          <p:nvPr/>
        </p:nvSpPr>
        <p:spPr>
          <a:xfrm>
            <a:off x="2549821" y="6499551"/>
            <a:ext cx="6604229" cy="215444"/>
          </a:xfrm>
          <a:prstGeom prst="rect">
            <a:avLst/>
          </a:prstGeom>
          <a:noFill/>
        </p:spPr>
        <p:txBody>
          <a:bodyPr wrap="square">
            <a:spAutoFit/>
          </a:bodyPr>
          <a:lstStyle/>
          <a:p>
            <a:r>
              <a:rPr lang="es-CO" sz="800" dirty="0">
                <a:solidFill>
                  <a:schemeClr val="tx1">
                    <a:lumMod val="85000"/>
                    <a:lumOff val="15000"/>
                  </a:schemeClr>
                </a:solidFill>
                <a:latin typeface="Cambria Math" panose="02040503050406030204" pitchFamily="18" charset="0"/>
                <a:ea typeface="Cambria Math" panose="02040503050406030204" pitchFamily="18" charset="0"/>
              </a:rPr>
              <a:t>Créditos: https://www.geeknetic.es/Editorial/1406/La-realidad-sobre-los-nanometros-en-procesos-de-fabricacion-de-CPUs-y-GPUs.html</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1259</Words>
  <Application>Microsoft Office PowerPoint</Application>
  <PresentationFormat>Panorámica</PresentationFormat>
  <Paragraphs>86</Paragraphs>
  <Slides>26</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26</vt:i4>
      </vt:variant>
    </vt:vector>
  </HeadingPairs>
  <TitlesOfParts>
    <vt:vector size="33" baseType="lpstr">
      <vt:lpstr>Arial</vt:lpstr>
      <vt:lpstr>Arial Black</vt:lpstr>
      <vt:lpstr>Calibri</vt:lpstr>
      <vt:lpstr>Calibri Light</vt:lpstr>
      <vt:lpstr>Cambria Math</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131</cp:revision>
  <dcterms:created xsi:type="dcterms:W3CDTF">2021-04-23T20:46:27Z</dcterms:created>
  <dcterms:modified xsi:type="dcterms:W3CDTF">2021-06-26T14:40:46Z</dcterms:modified>
</cp:coreProperties>
</file>